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a:tcStyle>
        <a:tcBdr/>
        <a:fill>
          <a:solidFill>
            <a:srgbClr val="E7E3D2">
              <a:alpha val="5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79"/>
    <p:restoredTop sz="50000"/>
  </p:normalViewPr>
  <p:slideViewPr>
    <p:cSldViewPr snapToGrid="0" snapToObjects="1">
      <p:cViewPr varScale="1">
        <p:scale>
          <a:sx n="41" d="100"/>
          <a:sy n="41" d="100"/>
        </p:scale>
        <p:origin x="150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1143000" y="685800"/>
            <a:ext cx="4572000" cy="3429000"/>
          </a:xfrm>
          <a:prstGeom prst="rect">
            <a:avLst/>
          </a:prstGeom>
        </p:spPr>
        <p:txBody>
          <a:bodyPr/>
          <a:lstStyle/>
          <a:p>
            <a:endParaRPr/>
          </a:p>
        </p:txBody>
      </p:sp>
      <p:sp>
        <p:nvSpPr>
          <p:cNvPr id="138" name="Shape 13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5293921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amp; Untertitel">
    <p:spTree>
      <p:nvGrpSpPr>
        <p:cNvPr id="1" name=""/>
        <p:cNvGrpSpPr/>
        <p:nvPr/>
      </p:nvGrpSpPr>
      <p:grpSpPr>
        <a:xfrm>
          <a:off x="0" y="0"/>
          <a:ext cx="0" cy="0"/>
          <a:chOff x="0" y="0"/>
          <a:chExt cx="0" cy="0"/>
        </a:xfrm>
      </p:grpSpPr>
      <p:sp>
        <p:nvSpPr>
          <p:cNvPr id="13" name="Shape 13"/>
          <p:cNvSpPr>
            <a:spLocks noGrp="1"/>
          </p:cNvSpPr>
          <p:nvPr>
            <p:ph type="sldNum" sz="quarter" idx="2"/>
          </p:nvPr>
        </p:nvSpPr>
        <p:spPr>
          <a:xfrm>
            <a:off x="12154001" y="8763000"/>
            <a:ext cx="342901" cy="3683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104" name="Shape 104"/>
          <p:cNvSpPr>
            <a:spLocks noGrp="1"/>
          </p:cNvSpPr>
          <p:nvPr>
            <p:ph type="pic" sz="quarter" idx="13"/>
          </p:nvPr>
        </p:nvSpPr>
        <p:spPr>
          <a:xfrm>
            <a:off x="6654800" y="977900"/>
            <a:ext cx="5727700" cy="3606800"/>
          </a:xfrm>
          <a:prstGeom prst="rect">
            <a:avLst/>
          </a:prstGeom>
          <a:ln w="9525">
            <a:round/>
          </a:ln>
        </p:spPr>
        <p:txBody>
          <a:bodyPr lIns="91439" tIns="45719" rIns="91439" bIns="45719" anchor="t">
            <a:noAutofit/>
          </a:bodyPr>
          <a:lstStyle/>
          <a:p>
            <a:endParaRPr/>
          </a:p>
        </p:txBody>
      </p:sp>
      <p:sp>
        <p:nvSpPr>
          <p:cNvPr id="105" name="Shape 105"/>
          <p:cNvSpPr>
            <a:spLocks noGrp="1"/>
          </p:cNvSpPr>
          <p:nvPr>
            <p:ph type="pic" sz="quarter" idx="14"/>
          </p:nvPr>
        </p:nvSpPr>
        <p:spPr>
          <a:xfrm>
            <a:off x="6654800" y="5003800"/>
            <a:ext cx="5727700" cy="3644900"/>
          </a:xfrm>
          <a:prstGeom prst="rect">
            <a:avLst/>
          </a:prstGeom>
          <a:ln w="9525">
            <a:round/>
          </a:ln>
        </p:spPr>
        <p:txBody>
          <a:bodyPr lIns="91439" tIns="45719" rIns="91439" bIns="45719" anchor="t">
            <a:noAutofit/>
          </a:bodyPr>
          <a:lstStyle/>
          <a:p>
            <a:endParaRPr/>
          </a:p>
        </p:txBody>
      </p:sp>
      <p:sp>
        <p:nvSpPr>
          <p:cNvPr id="106" name="Shape 106"/>
          <p:cNvSpPr>
            <a:spLocks noGrp="1"/>
          </p:cNvSpPr>
          <p:nvPr>
            <p:ph type="pic" sz="half" idx="15"/>
          </p:nvPr>
        </p:nvSpPr>
        <p:spPr>
          <a:xfrm>
            <a:off x="620619" y="975499"/>
            <a:ext cx="5575301" cy="7670801"/>
          </a:xfrm>
          <a:prstGeom prst="rect">
            <a:avLst/>
          </a:prstGeom>
          <a:ln w="9525">
            <a:round/>
          </a:ln>
        </p:spPr>
        <p:txBody>
          <a:bodyPr lIns="91439" tIns="45719" rIns="91439" bIns="45719" anchor="t">
            <a:noAutofit/>
          </a:bodyPr>
          <a:lstStyle/>
          <a:p>
            <a:endParaRPr/>
          </a:p>
        </p:txBody>
      </p:sp>
      <p:sp>
        <p:nvSpPr>
          <p:cNvPr id="107" name="Shape 10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14" name="Shape 114"/>
          <p:cNvSpPr>
            <a:spLocks noGrp="1"/>
          </p:cNvSpPr>
          <p:nvPr>
            <p:ph type="body" sz="quarter" idx="13"/>
          </p:nvPr>
        </p:nvSpPr>
        <p:spPr>
          <a:xfrm>
            <a:off x="508000" y="5918200"/>
            <a:ext cx="11988800" cy="533400"/>
          </a:xfrm>
          <a:prstGeom prst="rect">
            <a:avLst/>
          </a:prstGeom>
        </p:spPr>
        <p:txBody>
          <a:bodyPr anchor="t">
            <a:spAutoFit/>
          </a:bodyPr>
          <a:lstStyle>
            <a:lvl1pPr marL="0" indent="0" algn="ctr">
              <a:lnSpc>
                <a:spcPct val="140000"/>
              </a:lnSpc>
              <a:spcBef>
                <a:spcPts val="0"/>
              </a:spcBef>
              <a:buSzTx/>
              <a:buNone/>
              <a:defRPr sz="3000" i="1">
                <a:solidFill>
                  <a:srgbClr val="9D9D9D"/>
                </a:solidFill>
              </a:defRPr>
            </a:lvl1pPr>
          </a:lstStyle>
          <a:p>
            <a:r>
              <a:t>–Christian Bauer</a:t>
            </a:r>
          </a:p>
        </p:txBody>
      </p:sp>
      <p:sp>
        <p:nvSpPr>
          <p:cNvPr id="115" name="Shape 115"/>
          <p:cNvSpPr>
            <a:spLocks noGrp="1"/>
          </p:cNvSpPr>
          <p:nvPr>
            <p:ph type="body" sz="quarter" idx="14"/>
          </p:nvPr>
        </p:nvSpPr>
        <p:spPr>
          <a:xfrm>
            <a:off x="1270000" y="4298950"/>
            <a:ext cx="10464800" cy="622300"/>
          </a:xfrm>
          <a:prstGeom prst="rect">
            <a:avLst/>
          </a:prstGeom>
        </p:spPr>
        <p:txBody>
          <a:bodyPr>
            <a:spAutoFit/>
          </a:bodyPr>
          <a:lstStyle>
            <a:lvl1pPr marL="0" indent="0" algn="ctr">
              <a:lnSpc>
                <a:spcPct val="120000"/>
              </a:lnSpc>
              <a:spcBef>
                <a:spcPts val="0"/>
              </a:spcBef>
              <a:buSzTx/>
              <a:buNone/>
              <a:defRPr sz="3600"/>
            </a:lvl1pPr>
          </a:lstStyle>
          <a:p>
            <a:r>
              <a:t>„Zitat hier eingeben.“ </a:t>
            </a:r>
          </a:p>
        </p:txBody>
      </p:sp>
      <p:sp>
        <p:nvSpPr>
          <p:cNvPr id="116" name="Shape 11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23" name="Shape 123"/>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24" name="Shape 12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31" name="Shape 13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el &amp; Untertitel Kopie">
    <p:spTree>
      <p:nvGrpSpPr>
        <p:cNvPr id="1" name=""/>
        <p:cNvGrpSpPr/>
        <p:nvPr/>
      </p:nvGrpSpPr>
      <p:grpSpPr>
        <a:xfrm>
          <a:off x="0" y="0"/>
          <a:ext cx="0" cy="0"/>
          <a:chOff x="0" y="0"/>
          <a:chExt cx="0" cy="0"/>
        </a:xfrm>
      </p:grpSpPr>
      <p:sp>
        <p:nvSpPr>
          <p:cNvPr id="20" name="Shape 20"/>
          <p:cNvSpPr/>
          <p:nvPr/>
        </p:nvSpPr>
        <p:spPr>
          <a:xfrm flipV="1">
            <a:off x="508000" y="90804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1" name="Shape 21"/>
          <p:cNvSpPr/>
          <p:nvPr/>
        </p:nvSpPr>
        <p:spPr>
          <a:xfrm flipV="1">
            <a:off x="508000" y="715433"/>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2" name="Shape 22"/>
          <p:cNvSpPr/>
          <p:nvPr/>
        </p:nvSpPr>
        <p:spPr>
          <a:xfrm>
            <a:off x="5972329" y="148369"/>
            <a:ext cx="6487276" cy="3869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atin typeface="Helvetica Neue"/>
                <a:ea typeface="Helvetica Neue"/>
                <a:cs typeface="Helvetica Neue"/>
                <a:sym typeface="Helvetica Neue"/>
              </a:defRPr>
            </a:lvl1pPr>
          </a:lstStyle>
          <a:p>
            <a:r>
              <a:t>Peter Schneck • Institute for English and American Studies </a:t>
            </a:r>
          </a:p>
        </p:txBody>
      </p:sp>
      <p:sp>
        <p:nvSpPr>
          <p:cNvPr id="23" name="Shape 23"/>
          <p:cNvSpPr/>
          <p:nvPr/>
        </p:nvSpPr>
        <p:spPr>
          <a:xfrm>
            <a:off x="4862599" y="9203470"/>
            <a:ext cx="7555269" cy="3869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atin typeface="Helvetica Neue"/>
                <a:ea typeface="Helvetica Neue"/>
                <a:cs typeface="Helvetica Neue"/>
                <a:sym typeface="Helvetica Neue"/>
              </a:defRPr>
            </a:lvl1pPr>
          </a:lstStyle>
          <a:p>
            <a:r>
              <a:t>Europe - ¿Quo Vadis? • Universidad de Costa Rica • 3-4 Marzio 2016</a:t>
            </a:r>
          </a:p>
        </p:txBody>
      </p:sp>
      <p:pic>
        <p:nvPicPr>
          <p:cNvPr id="24" name="uos_logo.jpg"/>
          <p:cNvPicPr>
            <a:picLocks noChangeAspect="1"/>
          </p:cNvPicPr>
          <p:nvPr/>
        </p:nvPicPr>
        <p:blipFill>
          <a:blip r:embed="rId2">
            <a:extLst/>
          </a:blip>
          <a:stretch>
            <a:fillRect/>
          </a:stretch>
        </p:blipFill>
        <p:spPr>
          <a:xfrm>
            <a:off x="-6681" y="-32809"/>
            <a:ext cx="2997201" cy="749301"/>
          </a:xfrm>
          <a:prstGeom prst="rect">
            <a:avLst/>
          </a:prstGeom>
          <a:ln w="12700">
            <a:miter lim="400000"/>
          </a:ln>
        </p:spPr>
      </p:pic>
      <p:sp>
        <p:nvSpPr>
          <p:cNvPr id="25" name="Shape 25"/>
          <p:cNvSpPr>
            <a:spLocks noGrp="1"/>
          </p:cNvSpPr>
          <p:nvPr>
            <p:ph type="sldNum" sz="quarter" idx="2"/>
          </p:nvPr>
        </p:nvSpPr>
        <p:spPr>
          <a:xfrm>
            <a:off x="12103201" y="9229725"/>
            <a:ext cx="342901" cy="3683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Horizontal">
    <p:spTree>
      <p:nvGrpSpPr>
        <p:cNvPr id="1" name=""/>
        <p:cNvGrpSpPr/>
        <p:nvPr/>
      </p:nvGrpSpPr>
      <p:grpSpPr>
        <a:xfrm>
          <a:off x="0" y="0"/>
          <a:ext cx="0" cy="0"/>
          <a:chOff x="0" y="0"/>
          <a:chExt cx="0" cy="0"/>
        </a:xfrm>
      </p:grpSpPr>
      <p:sp>
        <p:nvSpPr>
          <p:cNvPr id="32" name="Shape 32"/>
          <p:cNvSpPr>
            <a:spLocks noGrp="1"/>
          </p:cNvSpPr>
          <p:nvPr>
            <p:ph type="pic" idx="13"/>
          </p:nvPr>
        </p:nvSpPr>
        <p:spPr>
          <a:xfrm>
            <a:off x="622300" y="1181100"/>
            <a:ext cx="11760200" cy="5676900"/>
          </a:xfrm>
          <a:prstGeom prst="rect">
            <a:avLst/>
          </a:prstGeom>
          <a:ln w="9525">
            <a:round/>
          </a:ln>
        </p:spPr>
        <p:txBody>
          <a:bodyPr lIns="91439" tIns="45719" rIns="91439" bIns="45719" anchor="t">
            <a:noAutofit/>
          </a:bodyPr>
          <a:lstStyle/>
          <a:p>
            <a:endParaRPr/>
          </a:p>
        </p:txBody>
      </p:sp>
      <p:sp>
        <p:nvSpPr>
          <p:cNvPr id="33" name="Shape 33"/>
          <p:cNvSpPr>
            <a:spLocks noGrp="1"/>
          </p:cNvSpPr>
          <p:nvPr>
            <p:ph type="title"/>
          </p:nvPr>
        </p:nvSpPr>
        <p:spPr>
          <a:xfrm>
            <a:off x="508000" y="7099300"/>
            <a:ext cx="11988800" cy="1117600"/>
          </a:xfrm>
          <a:prstGeom prst="rect">
            <a:avLst/>
          </a:prstGeom>
        </p:spPr>
        <p:txBody>
          <a:bodyPr anchor="b"/>
          <a:lstStyle/>
          <a:p>
            <a:r>
              <a:t>Titeltext</a:t>
            </a:r>
          </a:p>
        </p:txBody>
      </p:sp>
      <p:sp>
        <p:nvSpPr>
          <p:cNvPr id="34" name="Shape 34"/>
          <p:cNvSpPr>
            <a:spLocks noGrp="1"/>
          </p:cNvSpPr>
          <p:nvPr>
            <p:ph type="body" sz="quarter" idx="1"/>
          </p:nvPr>
        </p:nvSpPr>
        <p:spPr>
          <a:xfrm>
            <a:off x="508000" y="8267700"/>
            <a:ext cx="119888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r>
              <a:t>Textebene 1</a:t>
            </a:r>
          </a:p>
          <a:p>
            <a:pPr lvl="1"/>
            <a:r>
              <a:t>Textebene 2</a:t>
            </a:r>
          </a:p>
          <a:p>
            <a:pPr lvl="2"/>
            <a:r>
              <a:t>Textebene 3</a:t>
            </a:r>
          </a:p>
          <a:p>
            <a:pPr lvl="3"/>
            <a:r>
              <a:t>Textebene 4</a:t>
            </a:r>
          </a:p>
          <a:p>
            <a:pPr lvl="4"/>
            <a:r>
              <a:t>Textebene 5</a:t>
            </a:r>
          </a:p>
        </p:txBody>
      </p:sp>
      <p:sp>
        <p:nvSpPr>
          <p:cNvPr id="35" name="Shape 3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 Mitte">
    <p:spTree>
      <p:nvGrpSpPr>
        <p:cNvPr id="1" name=""/>
        <p:cNvGrpSpPr/>
        <p:nvPr/>
      </p:nvGrpSpPr>
      <p:grpSpPr>
        <a:xfrm>
          <a:off x="0" y="0"/>
          <a:ext cx="0" cy="0"/>
          <a:chOff x="0" y="0"/>
          <a:chExt cx="0" cy="0"/>
        </a:xfrm>
      </p:grpSpPr>
      <p:sp>
        <p:nvSpPr>
          <p:cNvPr id="42" name="Shape 42"/>
          <p:cNvSpPr>
            <a:spLocks noGrp="1"/>
          </p:cNvSpPr>
          <p:nvPr>
            <p:ph type="title"/>
          </p:nvPr>
        </p:nvSpPr>
        <p:spPr>
          <a:xfrm>
            <a:off x="508000" y="3860800"/>
            <a:ext cx="11988800" cy="2032000"/>
          </a:xfrm>
          <a:prstGeom prst="rect">
            <a:avLst/>
          </a:prstGeom>
        </p:spPr>
        <p:txBody>
          <a:bodyPr/>
          <a:lstStyle/>
          <a:p>
            <a:r>
              <a:t>Titeltext</a:t>
            </a:r>
          </a:p>
        </p:txBody>
      </p:sp>
      <p:sp>
        <p:nvSpPr>
          <p:cNvPr id="43" name="Shape 4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Foto - Vertikal">
    <p:spTree>
      <p:nvGrpSpPr>
        <p:cNvPr id="1" name=""/>
        <p:cNvGrpSpPr/>
        <p:nvPr/>
      </p:nvGrpSpPr>
      <p:grpSpPr>
        <a:xfrm>
          <a:off x="0" y="0"/>
          <a:ext cx="0" cy="0"/>
          <a:chOff x="0" y="0"/>
          <a:chExt cx="0" cy="0"/>
        </a:xfrm>
      </p:grpSpPr>
      <p:sp>
        <p:nvSpPr>
          <p:cNvPr id="50" name="Shape 50"/>
          <p:cNvSpPr>
            <a:spLocks noGrp="1"/>
          </p:cNvSpPr>
          <p:nvPr>
            <p:ph type="pic" sz="half" idx="13"/>
          </p:nvPr>
        </p:nvSpPr>
        <p:spPr>
          <a:xfrm>
            <a:off x="6805519" y="981849"/>
            <a:ext cx="5575301" cy="7531101"/>
          </a:xfrm>
          <a:prstGeom prst="rect">
            <a:avLst/>
          </a:prstGeom>
          <a:ln w="9525">
            <a:round/>
          </a:ln>
        </p:spPr>
        <p:txBody>
          <a:bodyPr lIns="91439" tIns="45719" rIns="91439" bIns="45719" anchor="t">
            <a:noAutofit/>
          </a:bodyPr>
          <a:lstStyle/>
          <a:p>
            <a:endParaRPr/>
          </a:p>
        </p:txBody>
      </p:sp>
      <p:sp>
        <p:nvSpPr>
          <p:cNvPr id="51" name="Shape 51"/>
          <p:cNvSpPr>
            <a:spLocks noGrp="1"/>
          </p:cNvSpPr>
          <p:nvPr>
            <p:ph type="title"/>
          </p:nvPr>
        </p:nvSpPr>
        <p:spPr>
          <a:xfrm>
            <a:off x="508000" y="2400300"/>
            <a:ext cx="5829300" cy="6070600"/>
          </a:xfrm>
          <a:prstGeom prst="rect">
            <a:avLst/>
          </a:prstGeom>
        </p:spPr>
        <p:txBody>
          <a:bodyPr anchor="t"/>
          <a:lstStyle/>
          <a:p>
            <a:r>
              <a:t>Titeltext</a:t>
            </a:r>
          </a:p>
        </p:txBody>
      </p:sp>
      <p:sp>
        <p:nvSpPr>
          <p:cNvPr id="52" name="Shape 52"/>
          <p:cNvSpPr>
            <a:spLocks noGrp="1"/>
          </p:cNvSpPr>
          <p:nvPr>
            <p:ph type="body" sz="quarter" idx="1"/>
          </p:nvPr>
        </p:nvSpPr>
        <p:spPr>
          <a:xfrm>
            <a:off x="508000" y="1168400"/>
            <a:ext cx="58293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r>
              <a:t>Textebene 1</a:t>
            </a:r>
          </a:p>
          <a:p>
            <a:pPr lvl="1"/>
            <a:r>
              <a:t>Textebene 2</a:t>
            </a:r>
          </a:p>
          <a:p>
            <a:pPr lvl="2"/>
            <a:r>
              <a:t>Textebene 3</a:t>
            </a:r>
          </a:p>
          <a:p>
            <a:pPr lvl="3"/>
            <a:r>
              <a:t>Textebene 4</a:t>
            </a:r>
          </a:p>
          <a:p>
            <a:pPr lvl="4"/>
            <a:r>
              <a:t>Textebene 5</a:t>
            </a:r>
          </a:p>
        </p:txBody>
      </p:sp>
      <p:sp>
        <p:nvSpPr>
          <p:cNvPr id="53" name="Shape 5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el - Oben">
    <p:spTree>
      <p:nvGrpSpPr>
        <p:cNvPr id="1" name=""/>
        <p:cNvGrpSpPr/>
        <p:nvPr/>
      </p:nvGrpSpPr>
      <p:grpSpPr>
        <a:xfrm>
          <a:off x="0" y="0"/>
          <a:ext cx="0" cy="0"/>
          <a:chOff x="0" y="0"/>
          <a:chExt cx="0" cy="0"/>
        </a:xfrm>
      </p:grpSpPr>
      <p:sp>
        <p:nvSpPr>
          <p:cNvPr id="60" name="Shape 60"/>
          <p:cNvSpPr/>
          <p:nvPr/>
        </p:nvSpPr>
        <p:spPr>
          <a:xfrm>
            <a:off x="508000" y="25781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1" name="Shape 61"/>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2" name="Shape 62"/>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3" name="Shape 63"/>
          <p:cNvSpPr>
            <a:spLocks noGrp="1"/>
          </p:cNvSpPr>
          <p:nvPr>
            <p:ph type="title"/>
          </p:nvPr>
        </p:nvSpPr>
        <p:spPr>
          <a:prstGeom prst="rect">
            <a:avLst/>
          </a:prstGeom>
        </p:spPr>
        <p:txBody>
          <a:bodyPr/>
          <a:lstStyle/>
          <a:p>
            <a:r>
              <a:t>Titeltext</a:t>
            </a:r>
          </a:p>
        </p:txBody>
      </p:sp>
      <p:sp>
        <p:nvSpPr>
          <p:cNvPr id="64" name="Shape 6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el &amp; Aufzählung">
    <p:spTree>
      <p:nvGrpSpPr>
        <p:cNvPr id="1" name=""/>
        <p:cNvGrpSpPr/>
        <p:nvPr/>
      </p:nvGrpSpPr>
      <p:grpSpPr>
        <a:xfrm>
          <a:off x="0" y="0"/>
          <a:ext cx="0" cy="0"/>
          <a:chOff x="0" y="0"/>
          <a:chExt cx="0" cy="0"/>
        </a:xfrm>
      </p:grpSpPr>
      <p:sp>
        <p:nvSpPr>
          <p:cNvPr id="71" name="Shape 71"/>
          <p:cNvSpPr/>
          <p:nvPr/>
        </p:nvSpPr>
        <p:spPr>
          <a:xfrm>
            <a:off x="508000" y="25781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2" name="Shape 72"/>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3" name="Shape 73"/>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4" name="Shape 74"/>
          <p:cNvSpPr>
            <a:spLocks noGrp="1"/>
          </p:cNvSpPr>
          <p:nvPr>
            <p:ph type="title"/>
          </p:nvPr>
        </p:nvSpPr>
        <p:spPr>
          <a:prstGeom prst="rect">
            <a:avLst/>
          </a:prstGeom>
        </p:spPr>
        <p:txBody>
          <a:bodyPr/>
          <a:lstStyle/>
          <a:p>
            <a:r>
              <a:t>Titeltext</a:t>
            </a:r>
          </a:p>
        </p:txBody>
      </p:sp>
      <p:sp>
        <p:nvSpPr>
          <p:cNvPr id="75" name="Shape 75"/>
          <p:cNvSpPr>
            <a:spLocks noGrp="1"/>
          </p:cNvSpPr>
          <p:nvPr>
            <p:ph type="body" idx="1"/>
          </p:nvPr>
        </p:nvSpPr>
        <p:spPr>
          <a:xfrm>
            <a:off x="508000" y="3035300"/>
            <a:ext cx="11988800" cy="57277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Textebene 1</a:t>
            </a:r>
          </a:p>
          <a:p>
            <a:pPr lvl="1"/>
            <a:r>
              <a:t>Textebene 2</a:t>
            </a:r>
          </a:p>
          <a:p>
            <a:pPr lvl="2"/>
            <a:r>
              <a:t>Textebene 3</a:t>
            </a:r>
          </a:p>
          <a:p>
            <a:pPr lvl="3"/>
            <a:r>
              <a:t>Textebene 4</a:t>
            </a:r>
          </a:p>
          <a:p>
            <a:pPr lvl="4"/>
            <a:r>
              <a:t>Textebene 5</a:t>
            </a:r>
          </a:p>
        </p:txBody>
      </p:sp>
      <p:sp>
        <p:nvSpPr>
          <p:cNvPr id="76" name="Shape 7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el, Aufzählung &amp; Foto">
    <p:spTree>
      <p:nvGrpSpPr>
        <p:cNvPr id="1" name=""/>
        <p:cNvGrpSpPr/>
        <p:nvPr/>
      </p:nvGrpSpPr>
      <p:grpSpPr>
        <a:xfrm>
          <a:off x="0" y="0"/>
          <a:ext cx="0" cy="0"/>
          <a:chOff x="0" y="0"/>
          <a:chExt cx="0" cy="0"/>
        </a:xfrm>
      </p:grpSpPr>
      <p:sp>
        <p:nvSpPr>
          <p:cNvPr id="83" name="Shape 83"/>
          <p:cNvSpPr/>
          <p:nvPr/>
        </p:nvSpPr>
        <p:spPr>
          <a:xfrm>
            <a:off x="508000" y="25781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84" name="Shape 84"/>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85" name="Shape 85"/>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86" name="Shape 86"/>
          <p:cNvSpPr>
            <a:spLocks noGrp="1"/>
          </p:cNvSpPr>
          <p:nvPr>
            <p:ph type="pic" sz="half" idx="13"/>
          </p:nvPr>
        </p:nvSpPr>
        <p:spPr>
          <a:xfrm>
            <a:off x="620619" y="2994799"/>
            <a:ext cx="5524501" cy="5524501"/>
          </a:xfrm>
          <a:prstGeom prst="rect">
            <a:avLst/>
          </a:prstGeom>
          <a:ln w="9525">
            <a:round/>
          </a:ln>
        </p:spPr>
        <p:txBody>
          <a:bodyPr lIns="91439" tIns="45719" rIns="91439" bIns="45719" anchor="t">
            <a:noAutofit/>
          </a:bodyPr>
          <a:lstStyle/>
          <a:p>
            <a:endParaRPr/>
          </a:p>
        </p:txBody>
      </p:sp>
      <p:sp>
        <p:nvSpPr>
          <p:cNvPr id="87" name="Shape 87"/>
          <p:cNvSpPr>
            <a:spLocks noGrp="1"/>
          </p:cNvSpPr>
          <p:nvPr>
            <p:ph type="title"/>
          </p:nvPr>
        </p:nvSpPr>
        <p:spPr>
          <a:prstGeom prst="rect">
            <a:avLst/>
          </a:prstGeom>
        </p:spPr>
        <p:txBody>
          <a:bodyPr/>
          <a:lstStyle/>
          <a:p>
            <a:r>
              <a:t>Titeltext</a:t>
            </a:r>
          </a:p>
        </p:txBody>
      </p:sp>
      <p:sp>
        <p:nvSpPr>
          <p:cNvPr id="88" name="Shape 88"/>
          <p:cNvSpPr>
            <a:spLocks noGrp="1"/>
          </p:cNvSpPr>
          <p:nvPr>
            <p:ph type="body" sz="half" idx="1"/>
          </p:nvPr>
        </p:nvSpPr>
        <p:spPr>
          <a:xfrm>
            <a:off x="6781800" y="2971800"/>
            <a:ext cx="5727700" cy="5524500"/>
          </a:xfrm>
          <a:prstGeom prst="rect">
            <a:avLst/>
          </a:prstGeom>
        </p:spPr>
        <p:txBody>
          <a:bodyPr/>
          <a:lstStyle>
            <a:lvl1pPr marL="368300" indent="-368300">
              <a:spcBef>
                <a:spcPts val="3200"/>
              </a:spcBef>
              <a:buSzPct val="30000"/>
              <a:buBlip>
                <a:blip r:embed="rId2"/>
              </a:buBlip>
              <a:defRPr sz="3000"/>
            </a:lvl1pPr>
            <a:lvl2pPr marL="736600" indent="-368300">
              <a:spcBef>
                <a:spcPts val="3200"/>
              </a:spcBef>
              <a:buSzPct val="30000"/>
              <a:buBlip>
                <a:blip r:embed="rId2"/>
              </a:buBlip>
              <a:defRPr sz="3000"/>
            </a:lvl2pPr>
            <a:lvl3pPr marL="1104900" indent="-368300">
              <a:spcBef>
                <a:spcPts val="3200"/>
              </a:spcBef>
              <a:buSzPct val="30000"/>
              <a:buBlip>
                <a:blip r:embed="rId2"/>
              </a:buBlip>
              <a:defRPr sz="3000"/>
            </a:lvl3pPr>
            <a:lvl4pPr marL="1473200" indent="-368300">
              <a:spcBef>
                <a:spcPts val="3200"/>
              </a:spcBef>
              <a:buSzPct val="30000"/>
              <a:buBlip>
                <a:blip r:embed="rId2"/>
              </a:buBlip>
              <a:defRPr sz="3000"/>
            </a:lvl4pPr>
            <a:lvl5pPr marL="1841500" indent="-368300">
              <a:spcBef>
                <a:spcPts val="3200"/>
              </a:spcBef>
              <a:buSzPct val="30000"/>
              <a:buBlip>
                <a:blip r:embed="rId2"/>
              </a:buBlip>
              <a:defRPr sz="3000"/>
            </a:lvl5pPr>
          </a:lstStyle>
          <a:p>
            <a:r>
              <a:t>Textebene 1</a:t>
            </a:r>
          </a:p>
          <a:p>
            <a:pPr lvl="1"/>
            <a:r>
              <a:t>Textebene 2</a:t>
            </a:r>
          </a:p>
          <a:p>
            <a:pPr lvl="2"/>
            <a:r>
              <a:t>Textebene 3</a:t>
            </a:r>
          </a:p>
          <a:p>
            <a:pPr lvl="3"/>
            <a:r>
              <a:t>Textebene 4</a:t>
            </a:r>
          </a:p>
          <a:p>
            <a:pPr lvl="4"/>
            <a:r>
              <a:t>Textebene 5</a:t>
            </a:r>
          </a:p>
        </p:txBody>
      </p:sp>
      <p:sp>
        <p:nvSpPr>
          <p:cNvPr id="89" name="Shape 8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96" name="Shape 96"/>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Textebene 1</a:t>
            </a:r>
          </a:p>
          <a:p>
            <a:pPr lvl="1"/>
            <a:r>
              <a:t>Textebene 2</a:t>
            </a:r>
          </a:p>
          <a:p>
            <a:pPr lvl="2"/>
            <a:r>
              <a:t>Textebene 3</a:t>
            </a:r>
          </a:p>
          <a:p>
            <a:pPr lvl="3"/>
            <a:r>
              <a:t>Textebene 4</a:t>
            </a:r>
          </a:p>
          <a:p>
            <a:pPr lvl="4"/>
            <a:r>
              <a:t>Textebene 5</a:t>
            </a:r>
          </a:p>
        </p:txBody>
      </p:sp>
      <p:sp>
        <p:nvSpPr>
          <p:cNvPr id="97" name="Shape 9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body" idx="1"/>
          </p:nvPr>
        </p:nvSpPr>
        <p:spPr>
          <a:xfrm>
            <a:off x="508000" y="977900"/>
            <a:ext cx="11988800" cy="7785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r>
              <a:t>Textebene 1</a:t>
            </a:r>
          </a:p>
          <a:p>
            <a:pPr lvl="1"/>
            <a:r>
              <a:t>Textebene 2</a:t>
            </a:r>
          </a:p>
          <a:p>
            <a:pPr lvl="2"/>
            <a:r>
              <a:t>Textebene 3</a:t>
            </a:r>
          </a:p>
          <a:p>
            <a:pPr lvl="3"/>
            <a:r>
              <a:t>Textebene 4</a:t>
            </a:r>
          </a:p>
          <a:p>
            <a:pPr lvl="4"/>
            <a:r>
              <a:t>Textebene 5</a:t>
            </a:r>
          </a:p>
        </p:txBody>
      </p:sp>
      <p:sp>
        <p:nvSpPr>
          <p:cNvPr id="5" name="Shape 5"/>
          <p:cNvSpPr>
            <a:spLocks noGrp="1"/>
          </p:cNvSpPr>
          <p:nvPr>
            <p:ph type="title"/>
          </p:nvPr>
        </p:nvSpPr>
        <p:spPr>
          <a:xfrm>
            <a:off x="508000" y="596900"/>
            <a:ext cx="119888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Titeltext</a:t>
            </a:r>
          </a:p>
        </p:txBody>
      </p:sp>
      <p:sp>
        <p:nvSpPr>
          <p:cNvPr id="6" name="Shape 6"/>
          <p:cNvSpPr>
            <a:spLocks noGrp="1"/>
          </p:cNvSpPr>
          <p:nvPr>
            <p:ph type="sldNum" sz="quarter" idx="2"/>
          </p:nvPr>
        </p:nvSpPr>
        <p:spPr>
          <a:xfrm>
            <a:off x="12166701" y="8763000"/>
            <a:ext cx="342901"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1pPr>
      <a:lvl2pPr marL="0" marR="0" indent="2286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2pPr>
      <a:lvl3pPr marL="0" marR="0" indent="4572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3pPr>
      <a:lvl4pPr marL="0" marR="0" indent="6858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4pPr>
      <a:lvl5pPr marL="0" marR="0" indent="9144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5pPr>
      <a:lvl6pPr marL="0" marR="0" indent="11430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6pPr>
      <a:lvl7pPr marL="0" marR="0" indent="13716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7pPr>
      <a:lvl8pPr marL="0" marR="0" indent="16002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8pPr>
      <a:lvl9pPr marL="0" marR="0" indent="18288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9pPr>
    </p:titleStyle>
    <p:bodyStyle>
      <a:lvl1pPr marL="419100" marR="0" indent="-419100" algn="l" defTabSz="584200" rtl="0" latinLnBrk="0">
        <a:lnSpc>
          <a:spcPct val="100000"/>
        </a:lnSpc>
        <a:spcBef>
          <a:spcPts val="4200"/>
        </a:spcBef>
        <a:spcAft>
          <a:spcPts val="0"/>
        </a:spcAft>
        <a:buClrTx/>
        <a:buSzPct val="30000"/>
        <a:buFontTx/>
        <a:buBlip>
          <a:blip r:embed="rId16"/>
        </a:buBlip>
        <a:tabLst/>
        <a:defRPr sz="3400" b="0" i="0" u="none" strike="noStrike" cap="none" spc="0" baseline="0">
          <a:ln>
            <a:noFill/>
          </a:ln>
          <a:solidFill>
            <a:srgbClr val="606060"/>
          </a:solidFill>
          <a:uFillTx/>
          <a:latin typeface="+mn-lt"/>
          <a:ea typeface="+mn-ea"/>
          <a:cs typeface="+mn-cs"/>
          <a:sym typeface="Gill Sans"/>
        </a:defRPr>
      </a:lvl1pPr>
      <a:lvl2pPr marL="838200" marR="0" indent="-419100" algn="l" defTabSz="584200" rtl="0" latinLnBrk="0">
        <a:lnSpc>
          <a:spcPct val="100000"/>
        </a:lnSpc>
        <a:spcBef>
          <a:spcPts val="4200"/>
        </a:spcBef>
        <a:spcAft>
          <a:spcPts val="0"/>
        </a:spcAft>
        <a:buClrTx/>
        <a:buSzPct val="30000"/>
        <a:buFontTx/>
        <a:buBlip>
          <a:blip r:embed="rId16"/>
        </a:buBlip>
        <a:tabLst/>
        <a:defRPr sz="3400" b="0" i="0" u="none" strike="noStrike" cap="none" spc="0" baseline="0">
          <a:ln>
            <a:noFill/>
          </a:ln>
          <a:solidFill>
            <a:srgbClr val="606060"/>
          </a:solidFill>
          <a:uFillTx/>
          <a:latin typeface="+mn-lt"/>
          <a:ea typeface="+mn-ea"/>
          <a:cs typeface="+mn-cs"/>
          <a:sym typeface="Gill Sans"/>
        </a:defRPr>
      </a:lvl2pPr>
      <a:lvl3pPr marL="1257300" marR="0" indent="-419100" algn="l" defTabSz="584200" rtl="0" latinLnBrk="0">
        <a:lnSpc>
          <a:spcPct val="100000"/>
        </a:lnSpc>
        <a:spcBef>
          <a:spcPts val="4200"/>
        </a:spcBef>
        <a:spcAft>
          <a:spcPts val="0"/>
        </a:spcAft>
        <a:buClrTx/>
        <a:buSzPct val="30000"/>
        <a:buFontTx/>
        <a:buBlip>
          <a:blip r:embed="rId16"/>
        </a:buBlip>
        <a:tabLst/>
        <a:defRPr sz="3400" b="0" i="0" u="none" strike="noStrike" cap="none" spc="0" baseline="0">
          <a:ln>
            <a:noFill/>
          </a:ln>
          <a:solidFill>
            <a:srgbClr val="606060"/>
          </a:solidFill>
          <a:uFillTx/>
          <a:latin typeface="+mn-lt"/>
          <a:ea typeface="+mn-ea"/>
          <a:cs typeface="+mn-cs"/>
          <a:sym typeface="Gill Sans"/>
        </a:defRPr>
      </a:lvl3pPr>
      <a:lvl4pPr marL="1676400" marR="0" indent="-419100" algn="l" defTabSz="584200" rtl="0" latinLnBrk="0">
        <a:lnSpc>
          <a:spcPct val="100000"/>
        </a:lnSpc>
        <a:spcBef>
          <a:spcPts val="4200"/>
        </a:spcBef>
        <a:spcAft>
          <a:spcPts val="0"/>
        </a:spcAft>
        <a:buClrTx/>
        <a:buSzPct val="30000"/>
        <a:buFontTx/>
        <a:buBlip>
          <a:blip r:embed="rId16"/>
        </a:buBlip>
        <a:tabLst/>
        <a:defRPr sz="3400" b="0" i="0" u="none" strike="noStrike" cap="none" spc="0" baseline="0">
          <a:ln>
            <a:noFill/>
          </a:ln>
          <a:solidFill>
            <a:srgbClr val="606060"/>
          </a:solidFill>
          <a:uFillTx/>
          <a:latin typeface="+mn-lt"/>
          <a:ea typeface="+mn-ea"/>
          <a:cs typeface="+mn-cs"/>
          <a:sym typeface="Gill Sans"/>
        </a:defRPr>
      </a:lvl4pPr>
      <a:lvl5pPr marL="2095500" marR="0" indent="-419100" algn="l" defTabSz="584200" rtl="0" latinLnBrk="0">
        <a:lnSpc>
          <a:spcPct val="100000"/>
        </a:lnSpc>
        <a:spcBef>
          <a:spcPts val="4200"/>
        </a:spcBef>
        <a:spcAft>
          <a:spcPts val="0"/>
        </a:spcAft>
        <a:buClrTx/>
        <a:buSzPct val="30000"/>
        <a:buFontTx/>
        <a:buBlip>
          <a:blip r:embed="rId16"/>
        </a:buBlip>
        <a:tabLst/>
        <a:defRPr sz="3400" b="0" i="0" u="none" strike="noStrike" cap="none" spc="0" baseline="0">
          <a:ln>
            <a:noFill/>
          </a:ln>
          <a:solidFill>
            <a:srgbClr val="606060"/>
          </a:solidFill>
          <a:uFillTx/>
          <a:latin typeface="+mn-lt"/>
          <a:ea typeface="+mn-ea"/>
          <a:cs typeface="+mn-cs"/>
          <a:sym typeface="Gill Sans"/>
        </a:defRPr>
      </a:lvl5pPr>
      <a:lvl6pPr marL="2514600" marR="0" indent="-419100" algn="l" defTabSz="584200" rtl="0" latinLnBrk="0">
        <a:lnSpc>
          <a:spcPct val="100000"/>
        </a:lnSpc>
        <a:spcBef>
          <a:spcPts val="4200"/>
        </a:spcBef>
        <a:spcAft>
          <a:spcPts val="0"/>
        </a:spcAft>
        <a:buClrTx/>
        <a:buSzPct val="30000"/>
        <a:buFontTx/>
        <a:buBlip>
          <a:blip r:embed="rId16"/>
        </a:buBlip>
        <a:tabLst/>
        <a:defRPr sz="3400" b="0" i="0" u="none" strike="noStrike" cap="none" spc="0" baseline="0">
          <a:ln>
            <a:noFill/>
          </a:ln>
          <a:solidFill>
            <a:srgbClr val="606060"/>
          </a:solidFill>
          <a:uFillTx/>
          <a:latin typeface="+mn-lt"/>
          <a:ea typeface="+mn-ea"/>
          <a:cs typeface="+mn-cs"/>
          <a:sym typeface="Gill Sans"/>
        </a:defRPr>
      </a:lvl6pPr>
      <a:lvl7pPr marL="2933700" marR="0" indent="-419100" algn="l" defTabSz="584200" rtl="0" latinLnBrk="0">
        <a:lnSpc>
          <a:spcPct val="100000"/>
        </a:lnSpc>
        <a:spcBef>
          <a:spcPts val="4200"/>
        </a:spcBef>
        <a:spcAft>
          <a:spcPts val="0"/>
        </a:spcAft>
        <a:buClrTx/>
        <a:buSzPct val="30000"/>
        <a:buFontTx/>
        <a:buBlip>
          <a:blip r:embed="rId16"/>
        </a:buBlip>
        <a:tabLst/>
        <a:defRPr sz="3400" b="0" i="0" u="none" strike="noStrike" cap="none" spc="0" baseline="0">
          <a:ln>
            <a:noFill/>
          </a:ln>
          <a:solidFill>
            <a:srgbClr val="606060"/>
          </a:solidFill>
          <a:uFillTx/>
          <a:latin typeface="+mn-lt"/>
          <a:ea typeface="+mn-ea"/>
          <a:cs typeface="+mn-cs"/>
          <a:sym typeface="Gill Sans"/>
        </a:defRPr>
      </a:lvl7pPr>
      <a:lvl8pPr marL="3352800" marR="0" indent="-419100" algn="l" defTabSz="584200" rtl="0" latinLnBrk="0">
        <a:lnSpc>
          <a:spcPct val="100000"/>
        </a:lnSpc>
        <a:spcBef>
          <a:spcPts val="4200"/>
        </a:spcBef>
        <a:spcAft>
          <a:spcPts val="0"/>
        </a:spcAft>
        <a:buClrTx/>
        <a:buSzPct val="30000"/>
        <a:buFontTx/>
        <a:buBlip>
          <a:blip r:embed="rId16"/>
        </a:buBlip>
        <a:tabLst/>
        <a:defRPr sz="3400" b="0" i="0" u="none" strike="noStrike" cap="none" spc="0" baseline="0">
          <a:ln>
            <a:noFill/>
          </a:ln>
          <a:solidFill>
            <a:srgbClr val="606060"/>
          </a:solidFill>
          <a:uFillTx/>
          <a:latin typeface="+mn-lt"/>
          <a:ea typeface="+mn-ea"/>
          <a:cs typeface="+mn-cs"/>
          <a:sym typeface="Gill Sans"/>
        </a:defRPr>
      </a:lvl8pPr>
      <a:lvl9pPr marL="3771900" marR="0" indent="-419100" algn="l" defTabSz="584200" rtl="0" latinLnBrk="0">
        <a:lnSpc>
          <a:spcPct val="100000"/>
        </a:lnSpc>
        <a:spcBef>
          <a:spcPts val="4200"/>
        </a:spcBef>
        <a:spcAft>
          <a:spcPts val="0"/>
        </a:spcAft>
        <a:buClrTx/>
        <a:buSzPct val="30000"/>
        <a:buFontTx/>
        <a:buBlip>
          <a:blip r:embed="rId16"/>
        </a:buBlip>
        <a:tabLst/>
        <a:defRPr sz="3400" b="0" i="0" u="none" strike="noStrike" cap="none" spc="0" baseline="0">
          <a:ln>
            <a:noFill/>
          </a:ln>
          <a:solidFill>
            <a:srgbClr val="606060"/>
          </a:solidFill>
          <a:uFillTx/>
          <a:latin typeface="+mn-lt"/>
          <a:ea typeface="+mn-ea"/>
          <a:cs typeface="+mn-cs"/>
          <a:sym typeface="Gill Sans"/>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514151" y="4227194"/>
            <a:ext cx="11742209" cy="129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30000"/>
              </a:lnSpc>
              <a:defRPr>
                <a:solidFill>
                  <a:schemeClr val="accent5">
                    <a:satOff val="-8700"/>
                    <a:lumOff val="-21853"/>
                  </a:schemeClr>
                </a:solidFill>
              </a:defRPr>
            </a:pPr>
            <a:r>
              <a:t>European Studies and the Study of Europe in a Global Context </a:t>
            </a:r>
          </a:p>
          <a:p>
            <a:pPr algn="l">
              <a:lnSpc>
                <a:spcPct val="130000"/>
              </a:lnSpc>
              <a:defRPr>
                <a:solidFill>
                  <a:schemeClr val="accent5">
                    <a:satOff val="-8700"/>
                    <a:lumOff val="-21853"/>
                  </a:schemeClr>
                </a:solidFill>
              </a:defRPr>
            </a:pPr>
            <a:r>
              <a:t>at Osnabrueck University</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p:nvPr/>
        </p:nvSpPr>
        <p:spPr>
          <a:xfrm>
            <a:off x="514151" y="1467061"/>
            <a:ext cx="11742209" cy="129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30000"/>
              </a:lnSpc>
              <a:defRPr>
                <a:solidFill>
                  <a:schemeClr val="accent5">
                    <a:satOff val="-8700"/>
                    <a:lumOff val="-21853"/>
                  </a:schemeClr>
                </a:solidFill>
              </a:defRPr>
            </a:pPr>
            <a:r>
              <a:t>European Studies </a:t>
            </a:r>
          </a:p>
          <a:p>
            <a:pPr algn="l">
              <a:lnSpc>
                <a:spcPct val="130000"/>
              </a:lnSpc>
              <a:defRPr>
                <a:solidFill>
                  <a:schemeClr val="accent5">
                    <a:satOff val="-8700"/>
                    <a:lumOff val="-21853"/>
                  </a:schemeClr>
                </a:solidFill>
              </a:defRPr>
            </a:pPr>
            <a:r>
              <a:t>at Osnabrueck University</a:t>
            </a:r>
          </a:p>
        </p:txBody>
      </p:sp>
      <p:sp>
        <p:nvSpPr>
          <p:cNvPr id="181" name="Shape 181"/>
          <p:cNvSpPr/>
          <p:nvPr/>
        </p:nvSpPr>
        <p:spPr>
          <a:xfrm>
            <a:off x="514151" y="3037416"/>
            <a:ext cx="11742209"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3752" indent="-443752" algn="l">
              <a:lnSpc>
                <a:spcPct val="130000"/>
              </a:lnSpc>
              <a:buClr>
                <a:srgbClr val="C9C3BA"/>
              </a:buClr>
              <a:buSzPct val="125000"/>
              <a:buChar char="•"/>
              <a:defRPr>
                <a:solidFill>
                  <a:schemeClr val="accent5">
                    <a:satOff val="-8700"/>
                    <a:lumOff val="-21853"/>
                  </a:schemeClr>
                </a:solidFill>
              </a:defRPr>
            </a:lvl1pPr>
          </a:lstStyle>
          <a:p>
            <a:r>
              <a:t>Present</a:t>
            </a:r>
          </a:p>
        </p:txBody>
      </p:sp>
      <p:sp>
        <p:nvSpPr>
          <p:cNvPr id="182" name="Shape 182"/>
          <p:cNvSpPr/>
          <p:nvPr/>
        </p:nvSpPr>
        <p:spPr>
          <a:xfrm>
            <a:off x="778139" y="3930861"/>
            <a:ext cx="4762038" cy="17462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599" indent="-228599" algn="l">
              <a:lnSpc>
                <a:spcPct val="90000"/>
              </a:lnSpc>
              <a:spcBef>
                <a:spcPts val="1300"/>
              </a:spcBef>
              <a:buClr>
                <a:schemeClr val="accent5">
                  <a:satOff val="-8700"/>
                  <a:lumOff val="-21853"/>
                </a:schemeClr>
              </a:buClr>
              <a:buSzPct val="100000"/>
              <a:buChar char="•"/>
              <a:defRPr sz="3000">
                <a:solidFill>
                  <a:srgbClr val="5B5854"/>
                </a:solidFill>
              </a:defRPr>
            </a:lvl1pPr>
          </a:lstStyle>
          <a:p>
            <a:r>
              <a:t>"Literatur und Kultur in Europa" : the Study of Europe in an International / Global Context</a:t>
            </a:r>
          </a:p>
        </p:txBody>
      </p:sp>
      <p:pic>
        <p:nvPicPr>
          <p:cNvPr id="183" name="promovenden_doktorhut_2009_531px_03.jpg"/>
          <p:cNvPicPr>
            <a:picLocks noChangeAspect="1"/>
          </p:cNvPicPr>
          <p:nvPr/>
        </p:nvPicPr>
        <p:blipFill>
          <a:blip r:embed="rId2">
            <a:extLst/>
          </a:blip>
          <a:stretch>
            <a:fillRect/>
          </a:stretch>
        </p:blipFill>
        <p:spPr>
          <a:xfrm>
            <a:off x="5972329" y="2713075"/>
            <a:ext cx="6487275" cy="431263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514151" y="1467061"/>
            <a:ext cx="11742209" cy="129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30000"/>
              </a:lnSpc>
              <a:defRPr>
                <a:solidFill>
                  <a:schemeClr val="accent5">
                    <a:satOff val="-8700"/>
                    <a:lumOff val="-21853"/>
                  </a:schemeClr>
                </a:solidFill>
              </a:defRPr>
            </a:pPr>
            <a:r>
              <a:t>European Studies </a:t>
            </a:r>
          </a:p>
          <a:p>
            <a:pPr algn="l">
              <a:lnSpc>
                <a:spcPct val="130000"/>
              </a:lnSpc>
              <a:defRPr>
                <a:solidFill>
                  <a:schemeClr val="accent5">
                    <a:satOff val="-8700"/>
                    <a:lumOff val="-21853"/>
                  </a:schemeClr>
                </a:solidFill>
              </a:defRPr>
            </a:pPr>
            <a:r>
              <a:t>at Osnabrueck University</a:t>
            </a:r>
          </a:p>
        </p:txBody>
      </p:sp>
      <p:sp>
        <p:nvSpPr>
          <p:cNvPr id="186" name="Shape 186"/>
          <p:cNvSpPr/>
          <p:nvPr/>
        </p:nvSpPr>
        <p:spPr>
          <a:xfrm>
            <a:off x="514151" y="3037416"/>
            <a:ext cx="11742209"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3752" indent="-443752" algn="l">
              <a:lnSpc>
                <a:spcPct val="130000"/>
              </a:lnSpc>
              <a:buClr>
                <a:srgbClr val="C9C3BA"/>
              </a:buClr>
              <a:buSzPct val="125000"/>
              <a:buChar char="•"/>
              <a:defRPr>
                <a:solidFill>
                  <a:schemeClr val="accent5">
                    <a:satOff val="-8700"/>
                    <a:lumOff val="-21853"/>
                  </a:schemeClr>
                </a:solidFill>
              </a:defRPr>
            </a:lvl1pPr>
          </a:lstStyle>
          <a:p>
            <a:r>
              <a:t>Present - M.A. "European Literatures and Cultures"</a:t>
            </a:r>
          </a:p>
        </p:txBody>
      </p:sp>
      <p:sp>
        <p:nvSpPr>
          <p:cNvPr id="187" name="Shape 187"/>
          <p:cNvSpPr/>
          <p:nvPr/>
        </p:nvSpPr>
        <p:spPr>
          <a:xfrm>
            <a:off x="830791" y="3930861"/>
            <a:ext cx="11742210" cy="440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599" indent="-228599" algn="l">
              <a:lnSpc>
                <a:spcPct val="90000"/>
              </a:lnSpc>
              <a:spcBef>
                <a:spcPts val="1300"/>
              </a:spcBef>
              <a:buClr>
                <a:schemeClr val="accent5">
                  <a:satOff val="-8700"/>
                  <a:lumOff val="-21853"/>
                </a:schemeClr>
              </a:buClr>
              <a:buSzPct val="100000"/>
              <a:buChar char="•"/>
              <a:defRPr sz="3000">
                <a:solidFill>
                  <a:srgbClr val="5B5854"/>
                </a:solidFill>
              </a:defRPr>
            </a:pPr>
            <a:r>
              <a:t>Central premises </a:t>
            </a:r>
          </a:p>
          <a:p>
            <a:pPr marL="647700" lvl="1" indent="-228600" algn="l">
              <a:lnSpc>
                <a:spcPct val="90000"/>
              </a:lnSpc>
              <a:spcBef>
                <a:spcPts val="1300"/>
              </a:spcBef>
              <a:buClr>
                <a:schemeClr val="accent4">
                  <a:hueOff val="163466"/>
                  <a:satOff val="6226"/>
                  <a:lumOff val="10954"/>
                </a:schemeClr>
              </a:buClr>
              <a:buSzPct val="100000"/>
              <a:buChar char="•"/>
              <a:defRPr sz="3000">
                <a:solidFill>
                  <a:srgbClr val="5B5854"/>
                </a:solidFill>
              </a:defRPr>
            </a:pPr>
            <a:r>
              <a:t>Europe is less an existing political entity than a motivating cultural idea</a:t>
            </a:r>
          </a:p>
          <a:p>
            <a:pPr marL="647700" lvl="1" indent="-228600" algn="l">
              <a:lnSpc>
                <a:spcPct val="90000"/>
              </a:lnSpc>
              <a:spcBef>
                <a:spcPts val="1300"/>
              </a:spcBef>
              <a:buClr>
                <a:schemeClr val="accent4">
                  <a:hueOff val="163466"/>
                  <a:satOff val="6226"/>
                  <a:lumOff val="10954"/>
                </a:schemeClr>
              </a:buClr>
              <a:buSzPct val="100000"/>
              <a:buChar char="•"/>
              <a:defRPr sz="3000">
                <a:solidFill>
                  <a:srgbClr val="5B5854"/>
                </a:solidFill>
              </a:defRPr>
            </a:pPr>
            <a:r>
              <a:t>the idea of Europe precedes the historical formation of nation states / national cultures and identities from the 17th Century onward, but is inevitably connected to this formation</a:t>
            </a:r>
          </a:p>
          <a:p>
            <a:pPr marL="647700" lvl="1" indent="-228600" algn="l">
              <a:lnSpc>
                <a:spcPct val="90000"/>
              </a:lnSpc>
              <a:spcBef>
                <a:spcPts val="1300"/>
              </a:spcBef>
              <a:buClr>
                <a:schemeClr val="accent4">
                  <a:hueOff val="163466"/>
                  <a:satOff val="6226"/>
                  <a:lumOff val="10954"/>
                </a:schemeClr>
              </a:buClr>
              <a:buSzPct val="100000"/>
              <a:buChar char="•"/>
              <a:defRPr sz="3000">
                <a:solidFill>
                  <a:srgbClr val="5B5854"/>
                </a:solidFill>
              </a:defRPr>
            </a:pPr>
            <a:r>
              <a:t>the perspective of the (critical and cultural) study of Europe has to be extended to include international and global contexts and the role that (the idea of) Europe plays in these contexts</a:t>
            </a:r>
          </a:p>
          <a:p>
            <a:pPr marL="647700" lvl="1" indent="-228600" algn="l">
              <a:lnSpc>
                <a:spcPct val="90000"/>
              </a:lnSpc>
              <a:spcBef>
                <a:spcPts val="1300"/>
              </a:spcBef>
              <a:buClr>
                <a:schemeClr val="accent4">
                  <a:hueOff val="163466"/>
                  <a:satOff val="6226"/>
                  <a:lumOff val="10954"/>
                </a:schemeClr>
              </a:buClr>
              <a:buSzPct val="100000"/>
              <a:buChar char="•"/>
              <a:defRPr sz="3000">
                <a:solidFill>
                  <a:srgbClr val="5B5854"/>
                </a:solidFill>
              </a:defRPr>
            </a:pPr>
            <a:r>
              <a:t>language and culture are both forces of difference and integration</a:t>
            </a:r>
          </a:p>
        </p:txBody>
      </p:sp>
      <p:pic>
        <p:nvPicPr>
          <p:cNvPr id="188" name="promovenden_doktorhut_2009_531px_03.jpg"/>
          <p:cNvPicPr>
            <a:picLocks noChangeAspect="1"/>
          </p:cNvPicPr>
          <p:nvPr/>
        </p:nvPicPr>
        <p:blipFill>
          <a:blip r:embed="rId2">
            <a:alphaModFix amt="11221"/>
            <a:extLst/>
          </a:blip>
          <a:stretch>
            <a:fillRect/>
          </a:stretch>
        </p:blipFill>
        <p:spPr>
          <a:xfrm>
            <a:off x="5972329" y="2713075"/>
            <a:ext cx="6487275" cy="431263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87">
                                            <p:bg/>
                                          </p:spTgt>
                                        </p:tgtEl>
                                        <p:attrNameLst>
                                          <p:attrName>style.visibility</p:attrName>
                                        </p:attrNameLst>
                                      </p:cBhvr>
                                      <p:to>
                                        <p:strVal val="visible"/>
                                      </p:to>
                                    </p:set>
                                    <p:anim calcmode="lin" valueType="num">
                                      <p:cBhvr>
                                        <p:cTn id="7" dur="900" fill="hold"/>
                                        <p:tgtEl>
                                          <p:spTgt spid="187">
                                            <p:bg/>
                                          </p:spTgt>
                                        </p:tgtEl>
                                        <p:attrNameLst>
                                          <p:attrName>ppt_w</p:attrName>
                                        </p:attrNameLst>
                                      </p:cBhvr>
                                      <p:tavLst>
                                        <p:tav tm="0">
                                          <p:val>
                                            <p:fltVal val="0"/>
                                          </p:val>
                                        </p:tav>
                                        <p:tav tm="100000">
                                          <p:val>
                                            <p:strVal val="#ppt_w"/>
                                          </p:val>
                                        </p:tav>
                                      </p:tavLst>
                                    </p:anim>
                                    <p:anim calcmode="lin" valueType="num">
                                      <p:cBhvr>
                                        <p:cTn id="8" dur="900" fill="hold"/>
                                        <p:tgtEl>
                                          <p:spTgt spid="187">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87">
                                            <p:txEl>
                                              <p:pRg st="0" end="0"/>
                                            </p:txEl>
                                          </p:spTgt>
                                        </p:tgtEl>
                                        <p:attrNameLst>
                                          <p:attrName>style.visibility</p:attrName>
                                        </p:attrNameLst>
                                      </p:cBhvr>
                                      <p:to>
                                        <p:strVal val="visible"/>
                                      </p:to>
                                    </p:set>
                                    <p:anim calcmode="lin" valueType="num">
                                      <p:cBhvr>
                                        <p:cTn id="11" dur="900" fill="hold"/>
                                        <p:tgtEl>
                                          <p:spTgt spid="187">
                                            <p:txEl>
                                              <p:pRg st="0" end="0"/>
                                            </p:txEl>
                                          </p:spTgt>
                                        </p:tgtEl>
                                        <p:attrNameLst>
                                          <p:attrName>ppt_w</p:attrName>
                                        </p:attrNameLst>
                                      </p:cBhvr>
                                      <p:tavLst>
                                        <p:tav tm="0">
                                          <p:val>
                                            <p:fltVal val="0"/>
                                          </p:val>
                                        </p:tav>
                                        <p:tav tm="100000">
                                          <p:val>
                                            <p:strVal val="#ppt_w"/>
                                          </p:val>
                                        </p:tav>
                                      </p:tavLst>
                                    </p:anim>
                                    <p:anim calcmode="lin" valueType="num">
                                      <p:cBhvr>
                                        <p:cTn id="12" dur="900" fill="hold"/>
                                        <p:tgtEl>
                                          <p:spTgt spid="1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187">
                                            <p:txEl>
                                              <p:pRg st="1" end="1"/>
                                            </p:txEl>
                                          </p:spTgt>
                                        </p:tgtEl>
                                        <p:attrNameLst>
                                          <p:attrName>style.visibility</p:attrName>
                                        </p:attrNameLst>
                                      </p:cBhvr>
                                      <p:to>
                                        <p:strVal val="visible"/>
                                      </p:to>
                                    </p:set>
                                    <p:anim calcmode="lin" valueType="num">
                                      <p:cBhvr>
                                        <p:cTn id="17" dur="900" fill="hold"/>
                                        <p:tgtEl>
                                          <p:spTgt spid="187">
                                            <p:txEl>
                                              <p:pRg st="1" end="1"/>
                                            </p:txEl>
                                          </p:spTgt>
                                        </p:tgtEl>
                                        <p:attrNameLst>
                                          <p:attrName>ppt_w</p:attrName>
                                        </p:attrNameLst>
                                      </p:cBhvr>
                                      <p:tavLst>
                                        <p:tav tm="0">
                                          <p:val>
                                            <p:fltVal val="0"/>
                                          </p:val>
                                        </p:tav>
                                        <p:tav tm="100000">
                                          <p:val>
                                            <p:strVal val="#ppt_w"/>
                                          </p:val>
                                        </p:tav>
                                      </p:tavLst>
                                    </p:anim>
                                    <p:anim calcmode="lin" valueType="num">
                                      <p:cBhvr>
                                        <p:cTn id="18" dur="900" fill="hold"/>
                                        <p:tgtEl>
                                          <p:spTgt spid="1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187">
                                            <p:txEl>
                                              <p:pRg st="2" end="2"/>
                                            </p:txEl>
                                          </p:spTgt>
                                        </p:tgtEl>
                                        <p:attrNameLst>
                                          <p:attrName>style.visibility</p:attrName>
                                        </p:attrNameLst>
                                      </p:cBhvr>
                                      <p:to>
                                        <p:strVal val="visible"/>
                                      </p:to>
                                    </p:set>
                                    <p:anim calcmode="lin" valueType="num">
                                      <p:cBhvr>
                                        <p:cTn id="23" dur="900" fill="hold"/>
                                        <p:tgtEl>
                                          <p:spTgt spid="187">
                                            <p:txEl>
                                              <p:pRg st="2" end="2"/>
                                            </p:txEl>
                                          </p:spTgt>
                                        </p:tgtEl>
                                        <p:attrNameLst>
                                          <p:attrName>ppt_w</p:attrName>
                                        </p:attrNameLst>
                                      </p:cBhvr>
                                      <p:tavLst>
                                        <p:tav tm="0">
                                          <p:val>
                                            <p:fltVal val="0"/>
                                          </p:val>
                                        </p:tav>
                                        <p:tav tm="100000">
                                          <p:val>
                                            <p:strVal val="#ppt_w"/>
                                          </p:val>
                                        </p:tav>
                                      </p:tavLst>
                                    </p:anim>
                                    <p:anim calcmode="lin" valueType="num">
                                      <p:cBhvr>
                                        <p:cTn id="24" dur="900" fill="hold"/>
                                        <p:tgtEl>
                                          <p:spTgt spid="1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187">
                                            <p:txEl>
                                              <p:pRg st="3" end="3"/>
                                            </p:txEl>
                                          </p:spTgt>
                                        </p:tgtEl>
                                        <p:attrNameLst>
                                          <p:attrName>style.visibility</p:attrName>
                                        </p:attrNameLst>
                                      </p:cBhvr>
                                      <p:to>
                                        <p:strVal val="visible"/>
                                      </p:to>
                                    </p:set>
                                    <p:anim calcmode="lin" valueType="num">
                                      <p:cBhvr>
                                        <p:cTn id="29" dur="900" fill="hold"/>
                                        <p:tgtEl>
                                          <p:spTgt spid="187">
                                            <p:txEl>
                                              <p:pRg st="3" end="3"/>
                                            </p:txEl>
                                          </p:spTgt>
                                        </p:tgtEl>
                                        <p:attrNameLst>
                                          <p:attrName>ppt_w</p:attrName>
                                        </p:attrNameLst>
                                      </p:cBhvr>
                                      <p:tavLst>
                                        <p:tav tm="0">
                                          <p:val>
                                            <p:fltVal val="0"/>
                                          </p:val>
                                        </p:tav>
                                        <p:tav tm="100000">
                                          <p:val>
                                            <p:strVal val="#ppt_w"/>
                                          </p:val>
                                        </p:tav>
                                      </p:tavLst>
                                    </p:anim>
                                    <p:anim calcmode="lin" valueType="num">
                                      <p:cBhvr>
                                        <p:cTn id="30" dur="900" fill="hold"/>
                                        <p:tgtEl>
                                          <p:spTgt spid="1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1" nodeType="clickEffect">
                                  <p:stCondLst>
                                    <p:cond delay="0"/>
                                  </p:stCondLst>
                                  <p:iterate>
                                    <p:tmAbs val="0"/>
                                  </p:iterate>
                                  <p:childTnLst>
                                    <p:set>
                                      <p:cBhvr>
                                        <p:cTn id="34" fill="hold"/>
                                        <p:tgtEl>
                                          <p:spTgt spid="187">
                                            <p:txEl>
                                              <p:pRg st="4" end="4"/>
                                            </p:txEl>
                                          </p:spTgt>
                                        </p:tgtEl>
                                        <p:attrNameLst>
                                          <p:attrName>style.visibility</p:attrName>
                                        </p:attrNameLst>
                                      </p:cBhvr>
                                      <p:to>
                                        <p:strVal val="visible"/>
                                      </p:to>
                                    </p:set>
                                    <p:anim calcmode="lin" valueType="num">
                                      <p:cBhvr>
                                        <p:cTn id="35" dur="900" fill="hold"/>
                                        <p:tgtEl>
                                          <p:spTgt spid="187">
                                            <p:txEl>
                                              <p:pRg st="4" end="4"/>
                                            </p:txEl>
                                          </p:spTgt>
                                        </p:tgtEl>
                                        <p:attrNameLst>
                                          <p:attrName>ppt_w</p:attrName>
                                        </p:attrNameLst>
                                      </p:cBhvr>
                                      <p:tavLst>
                                        <p:tav tm="0">
                                          <p:val>
                                            <p:fltVal val="0"/>
                                          </p:val>
                                        </p:tav>
                                        <p:tav tm="100000">
                                          <p:val>
                                            <p:strVal val="#ppt_w"/>
                                          </p:val>
                                        </p:tav>
                                      </p:tavLst>
                                    </p:anim>
                                    <p:anim calcmode="lin" valueType="num">
                                      <p:cBhvr>
                                        <p:cTn id="36" dur="900" fill="hold"/>
                                        <p:tgtEl>
                                          <p:spTgt spid="18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p:nvPr/>
        </p:nvSpPr>
        <p:spPr>
          <a:xfrm>
            <a:off x="514151" y="1467061"/>
            <a:ext cx="11742209" cy="129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30000"/>
              </a:lnSpc>
              <a:defRPr>
                <a:solidFill>
                  <a:schemeClr val="accent5">
                    <a:satOff val="-8700"/>
                    <a:lumOff val="-21853"/>
                  </a:schemeClr>
                </a:solidFill>
              </a:defRPr>
            </a:pPr>
            <a:r>
              <a:t>European Studies </a:t>
            </a:r>
          </a:p>
          <a:p>
            <a:pPr algn="l">
              <a:lnSpc>
                <a:spcPct val="130000"/>
              </a:lnSpc>
              <a:defRPr>
                <a:solidFill>
                  <a:schemeClr val="accent5">
                    <a:satOff val="-8700"/>
                    <a:lumOff val="-21853"/>
                  </a:schemeClr>
                </a:solidFill>
              </a:defRPr>
            </a:pPr>
            <a:r>
              <a:t>at Osnabrueck University</a:t>
            </a:r>
          </a:p>
        </p:txBody>
      </p:sp>
      <p:sp>
        <p:nvSpPr>
          <p:cNvPr id="191" name="Shape 191"/>
          <p:cNvSpPr/>
          <p:nvPr/>
        </p:nvSpPr>
        <p:spPr>
          <a:xfrm>
            <a:off x="514151" y="3037416"/>
            <a:ext cx="11742209"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3752" indent="-443752" algn="l">
              <a:lnSpc>
                <a:spcPct val="130000"/>
              </a:lnSpc>
              <a:buClr>
                <a:srgbClr val="C9C3BA"/>
              </a:buClr>
              <a:buSzPct val="125000"/>
              <a:buChar char="•"/>
              <a:defRPr>
                <a:solidFill>
                  <a:schemeClr val="accent5">
                    <a:satOff val="-8700"/>
                    <a:lumOff val="-21853"/>
                  </a:schemeClr>
                </a:solidFill>
              </a:defRPr>
            </a:lvl1pPr>
          </a:lstStyle>
          <a:p>
            <a:r>
              <a:t>Present - M.A. "European Literatures and Cultures"</a:t>
            </a:r>
          </a:p>
        </p:txBody>
      </p:sp>
      <p:sp>
        <p:nvSpPr>
          <p:cNvPr id="192" name="Shape 192"/>
          <p:cNvSpPr/>
          <p:nvPr/>
        </p:nvSpPr>
        <p:spPr>
          <a:xfrm>
            <a:off x="830791" y="3762790"/>
            <a:ext cx="11742210" cy="4861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lnSpc>
                <a:spcPct val="90000"/>
              </a:lnSpc>
              <a:spcBef>
                <a:spcPts val="1400"/>
              </a:spcBef>
              <a:buClr>
                <a:schemeClr val="accent5">
                  <a:satOff val="-8700"/>
                  <a:lumOff val="-21853"/>
                </a:schemeClr>
              </a:buClr>
              <a:buSzPct val="100000"/>
              <a:buChar char="•"/>
              <a:defRPr sz="2800">
                <a:solidFill>
                  <a:srgbClr val="5B5854"/>
                </a:solidFill>
              </a:defRPr>
            </a:pPr>
            <a:r>
              <a:t>Program elements </a:t>
            </a:r>
          </a:p>
          <a:p>
            <a:pPr marL="647700" lvl="1" indent="-228600" algn="l">
              <a:lnSpc>
                <a:spcPct val="90000"/>
              </a:lnSpc>
              <a:spcBef>
                <a:spcPts val="300"/>
              </a:spcBef>
              <a:buClr>
                <a:schemeClr val="accent4">
                  <a:hueOff val="163466"/>
                  <a:satOff val="6226"/>
                  <a:lumOff val="10954"/>
                </a:schemeClr>
              </a:buClr>
              <a:buSzPct val="100000"/>
              <a:buChar char="•"/>
              <a:defRPr sz="2800">
                <a:solidFill>
                  <a:srgbClr val="5B5854"/>
                </a:solidFill>
              </a:defRPr>
            </a:pPr>
            <a:r>
              <a:t>4-6 modules (two / three seminar units) in literary and cultural studies, at least two of them in different languages / literatures / cultures, one module must cover two languages (inter-cultural module)</a:t>
            </a:r>
          </a:p>
          <a:p>
            <a:pPr marL="647700" lvl="1" indent="-228600" algn="l">
              <a:lnSpc>
                <a:spcPct val="90000"/>
              </a:lnSpc>
              <a:spcBef>
                <a:spcPts val="300"/>
              </a:spcBef>
              <a:buClr>
                <a:schemeClr val="accent4">
                  <a:hueOff val="163466"/>
                  <a:satOff val="6226"/>
                  <a:lumOff val="10954"/>
                </a:schemeClr>
              </a:buClr>
              <a:buSzPct val="100000"/>
              <a:buChar char="•"/>
              <a:defRPr sz="2800">
                <a:solidFill>
                  <a:srgbClr val="5B5854"/>
                </a:solidFill>
              </a:defRPr>
            </a:pPr>
            <a:r>
              <a:t>at least 4 courses in language practice in at least two different languages</a:t>
            </a:r>
          </a:p>
          <a:p>
            <a:pPr marL="647700" lvl="1" indent="-228600" algn="l">
              <a:lnSpc>
                <a:spcPct val="90000"/>
              </a:lnSpc>
              <a:spcBef>
                <a:spcPts val="300"/>
              </a:spcBef>
              <a:buClr>
                <a:schemeClr val="accent4">
                  <a:hueOff val="163466"/>
                  <a:satOff val="6226"/>
                  <a:lumOff val="10954"/>
                </a:schemeClr>
              </a:buClr>
              <a:buSzPct val="100000"/>
              <a:buChar char="•"/>
              <a:defRPr sz="2800">
                <a:solidFill>
                  <a:srgbClr val="5B5854"/>
                </a:solidFill>
              </a:defRPr>
            </a:pPr>
            <a:r>
              <a:t>an internship, preferably in an international setting, or an internship and at least three months work or study in an international setting</a:t>
            </a:r>
          </a:p>
          <a:p>
            <a:pPr marL="647700" lvl="1" indent="-228600" algn="l">
              <a:lnSpc>
                <a:spcPct val="90000"/>
              </a:lnSpc>
              <a:spcBef>
                <a:spcPts val="300"/>
              </a:spcBef>
              <a:buClr>
                <a:schemeClr val="accent4">
                  <a:hueOff val="163466"/>
                  <a:satOff val="6226"/>
                  <a:lumOff val="10954"/>
                </a:schemeClr>
              </a:buClr>
              <a:buSzPct val="100000"/>
              <a:buChar char="•"/>
              <a:defRPr sz="2800">
                <a:solidFill>
                  <a:srgbClr val="5B5854"/>
                </a:solidFill>
              </a:defRPr>
            </a:pPr>
            <a:r>
              <a:t>at least 6 courses from other disciplines, such as history, social/political science, art history, economics, music, psychology =&gt; autonomous interdisciplinary studies</a:t>
            </a:r>
          </a:p>
          <a:p>
            <a:pPr marL="647700" lvl="1" indent="-228600" algn="l">
              <a:lnSpc>
                <a:spcPct val="90000"/>
              </a:lnSpc>
              <a:spcBef>
                <a:spcPts val="300"/>
              </a:spcBef>
              <a:buClr>
                <a:schemeClr val="accent4">
                  <a:hueOff val="163466"/>
                  <a:satOff val="6226"/>
                  <a:lumOff val="10954"/>
                </a:schemeClr>
              </a:buClr>
              <a:buSzPct val="100000"/>
              <a:buChar char="•"/>
              <a:defRPr sz="2800">
                <a:solidFill>
                  <a:srgbClr val="5B5854"/>
                </a:solidFill>
              </a:defRPr>
            </a:pPr>
            <a:r>
              <a:t>oral exams, a masters thesis or a project (e.g. exhibition, theatre performance, book project etc.)</a:t>
            </a:r>
          </a:p>
        </p:txBody>
      </p:sp>
      <p:pic>
        <p:nvPicPr>
          <p:cNvPr id="193" name="promovenden_doktorhut_2009_531px_03.jpg"/>
          <p:cNvPicPr>
            <a:picLocks noChangeAspect="1"/>
          </p:cNvPicPr>
          <p:nvPr/>
        </p:nvPicPr>
        <p:blipFill>
          <a:blip r:embed="rId2">
            <a:alphaModFix amt="11221"/>
            <a:extLst/>
          </a:blip>
          <a:stretch>
            <a:fillRect/>
          </a:stretch>
        </p:blipFill>
        <p:spPr>
          <a:xfrm>
            <a:off x="5972329" y="2713075"/>
            <a:ext cx="6487275" cy="431263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92">
                                            <p:bg/>
                                          </p:spTgt>
                                        </p:tgtEl>
                                        <p:attrNameLst>
                                          <p:attrName>style.visibility</p:attrName>
                                        </p:attrNameLst>
                                      </p:cBhvr>
                                      <p:to>
                                        <p:strVal val="visible"/>
                                      </p:to>
                                    </p:set>
                                    <p:anim calcmode="lin" valueType="num">
                                      <p:cBhvr>
                                        <p:cTn id="7" dur="900" fill="hold"/>
                                        <p:tgtEl>
                                          <p:spTgt spid="192">
                                            <p:bg/>
                                          </p:spTgt>
                                        </p:tgtEl>
                                        <p:attrNameLst>
                                          <p:attrName>ppt_w</p:attrName>
                                        </p:attrNameLst>
                                      </p:cBhvr>
                                      <p:tavLst>
                                        <p:tav tm="0">
                                          <p:val>
                                            <p:fltVal val="0"/>
                                          </p:val>
                                        </p:tav>
                                        <p:tav tm="100000">
                                          <p:val>
                                            <p:strVal val="#ppt_w"/>
                                          </p:val>
                                        </p:tav>
                                      </p:tavLst>
                                    </p:anim>
                                    <p:anim calcmode="lin" valueType="num">
                                      <p:cBhvr>
                                        <p:cTn id="8" dur="900" fill="hold"/>
                                        <p:tgtEl>
                                          <p:spTgt spid="192">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92">
                                            <p:txEl>
                                              <p:pRg st="0" end="0"/>
                                            </p:txEl>
                                          </p:spTgt>
                                        </p:tgtEl>
                                        <p:attrNameLst>
                                          <p:attrName>style.visibility</p:attrName>
                                        </p:attrNameLst>
                                      </p:cBhvr>
                                      <p:to>
                                        <p:strVal val="visible"/>
                                      </p:to>
                                    </p:set>
                                    <p:anim calcmode="lin" valueType="num">
                                      <p:cBhvr>
                                        <p:cTn id="11" dur="900" fill="hold"/>
                                        <p:tgtEl>
                                          <p:spTgt spid="192">
                                            <p:txEl>
                                              <p:pRg st="0" end="0"/>
                                            </p:txEl>
                                          </p:spTgt>
                                        </p:tgtEl>
                                        <p:attrNameLst>
                                          <p:attrName>ppt_w</p:attrName>
                                        </p:attrNameLst>
                                      </p:cBhvr>
                                      <p:tavLst>
                                        <p:tav tm="0">
                                          <p:val>
                                            <p:fltVal val="0"/>
                                          </p:val>
                                        </p:tav>
                                        <p:tav tm="100000">
                                          <p:val>
                                            <p:strVal val="#ppt_w"/>
                                          </p:val>
                                        </p:tav>
                                      </p:tavLst>
                                    </p:anim>
                                    <p:anim calcmode="lin" valueType="num">
                                      <p:cBhvr>
                                        <p:cTn id="12" dur="900" fill="hold"/>
                                        <p:tgtEl>
                                          <p:spTgt spid="19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192">
                                            <p:txEl>
                                              <p:pRg st="1" end="1"/>
                                            </p:txEl>
                                          </p:spTgt>
                                        </p:tgtEl>
                                        <p:attrNameLst>
                                          <p:attrName>style.visibility</p:attrName>
                                        </p:attrNameLst>
                                      </p:cBhvr>
                                      <p:to>
                                        <p:strVal val="visible"/>
                                      </p:to>
                                    </p:set>
                                    <p:anim calcmode="lin" valueType="num">
                                      <p:cBhvr>
                                        <p:cTn id="17" dur="900" fill="hold"/>
                                        <p:tgtEl>
                                          <p:spTgt spid="192">
                                            <p:txEl>
                                              <p:pRg st="1" end="1"/>
                                            </p:txEl>
                                          </p:spTgt>
                                        </p:tgtEl>
                                        <p:attrNameLst>
                                          <p:attrName>ppt_w</p:attrName>
                                        </p:attrNameLst>
                                      </p:cBhvr>
                                      <p:tavLst>
                                        <p:tav tm="0">
                                          <p:val>
                                            <p:fltVal val="0"/>
                                          </p:val>
                                        </p:tav>
                                        <p:tav tm="100000">
                                          <p:val>
                                            <p:strVal val="#ppt_w"/>
                                          </p:val>
                                        </p:tav>
                                      </p:tavLst>
                                    </p:anim>
                                    <p:anim calcmode="lin" valueType="num">
                                      <p:cBhvr>
                                        <p:cTn id="18" dur="900" fill="hold"/>
                                        <p:tgtEl>
                                          <p:spTgt spid="19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192">
                                            <p:txEl>
                                              <p:pRg st="2" end="2"/>
                                            </p:txEl>
                                          </p:spTgt>
                                        </p:tgtEl>
                                        <p:attrNameLst>
                                          <p:attrName>style.visibility</p:attrName>
                                        </p:attrNameLst>
                                      </p:cBhvr>
                                      <p:to>
                                        <p:strVal val="visible"/>
                                      </p:to>
                                    </p:set>
                                    <p:anim calcmode="lin" valueType="num">
                                      <p:cBhvr>
                                        <p:cTn id="23" dur="900" fill="hold"/>
                                        <p:tgtEl>
                                          <p:spTgt spid="192">
                                            <p:txEl>
                                              <p:pRg st="2" end="2"/>
                                            </p:txEl>
                                          </p:spTgt>
                                        </p:tgtEl>
                                        <p:attrNameLst>
                                          <p:attrName>ppt_w</p:attrName>
                                        </p:attrNameLst>
                                      </p:cBhvr>
                                      <p:tavLst>
                                        <p:tav tm="0">
                                          <p:val>
                                            <p:fltVal val="0"/>
                                          </p:val>
                                        </p:tav>
                                        <p:tav tm="100000">
                                          <p:val>
                                            <p:strVal val="#ppt_w"/>
                                          </p:val>
                                        </p:tav>
                                      </p:tavLst>
                                    </p:anim>
                                    <p:anim calcmode="lin" valueType="num">
                                      <p:cBhvr>
                                        <p:cTn id="24" dur="900" fill="hold"/>
                                        <p:tgtEl>
                                          <p:spTgt spid="19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192">
                                            <p:txEl>
                                              <p:pRg st="3" end="3"/>
                                            </p:txEl>
                                          </p:spTgt>
                                        </p:tgtEl>
                                        <p:attrNameLst>
                                          <p:attrName>style.visibility</p:attrName>
                                        </p:attrNameLst>
                                      </p:cBhvr>
                                      <p:to>
                                        <p:strVal val="visible"/>
                                      </p:to>
                                    </p:set>
                                    <p:anim calcmode="lin" valueType="num">
                                      <p:cBhvr>
                                        <p:cTn id="29" dur="900" fill="hold"/>
                                        <p:tgtEl>
                                          <p:spTgt spid="192">
                                            <p:txEl>
                                              <p:pRg st="3" end="3"/>
                                            </p:txEl>
                                          </p:spTgt>
                                        </p:tgtEl>
                                        <p:attrNameLst>
                                          <p:attrName>ppt_w</p:attrName>
                                        </p:attrNameLst>
                                      </p:cBhvr>
                                      <p:tavLst>
                                        <p:tav tm="0">
                                          <p:val>
                                            <p:fltVal val="0"/>
                                          </p:val>
                                        </p:tav>
                                        <p:tav tm="100000">
                                          <p:val>
                                            <p:strVal val="#ppt_w"/>
                                          </p:val>
                                        </p:tav>
                                      </p:tavLst>
                                    </p:anim>
                                    <p:anim calcmode="lin" valueType="num">
                                      <p:cBhvr>
                                        <p:cTn id="30" dur="900" fill="hold"/>
                                        <p:tgtEl>
                                          <p:spTgt spid="19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1" nodeType="clickEffect">
                                  <p:stCondLst>
                                    <p:cond delay="0"/>
                                  </p:stCondLst>
                                  <p:iterate>
                                    <p:tmAbs val="0"/>
                                  </p:iterate>
                                  <p:childTnLst>
                                    <p:set>
                                      <p:cBhvr>
                                        <p:cTn id="34" fill="hold"/>
                                        <p:tgtEl>
                                          <p:spTgt spid="192">
                                            <p:txEl>
                                              <p:pRg st="4" end="4"/>
                                            </p:txEl>
                                          </p:spTgt>
                                        </p:tgtEl>
                                        <p:attrNameLst>
                                          <p:attrName>style.visibility</p:attrName>
                                        </p:attrNameLst>
                                      </p:cBhvr>
                                      <p:to>
                                        <p:strVal val="visible"/>
                                      </p:to>
                                    </p:set>
                                    <p:anim calcmode="lin" valueType="num">
                                      <p:cBhvr>
                                        <p:cTn id="35" dur="900" fill="hold"/>
                                        <p:tgtEl>
                                          <p:spTgt spid="192">
                                            <p:txEl>
                                              <p:pRg st="4" end="4"/>
                                            </p:txEl>
                                          </p:spTgt>
                                        </p:tgtEl>
                                        <p:attrNameLst>
                                          <p:attrName>ppt_w</p:attrName>
                                        </p:attrNameLst>
                                      </p:cBhvr>
                                      <p:tavLst>
                                        <p:tav tm="0">
                                          <p:val>
                                            <p:fltVal val="0"/>
                                          </p:val>
                                        </p:tav>
                                        <p:tav tm="100000">
                                          <p:val>
                                            <p:strVal val="#ppt_w"/>
                                          </p:val>
                                        </p:tav>
                                      </p:tavLst>
                                    </p:anim>
                                    <p:anim calcmode="lin" valueType="num">
                                      <p:cBhvr>
                                        <p:cTn id="36" dur="900" fill="hold"/>
                                        <p:tgtEl>
                                          <p:spTgt spid="19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1" nodeType="clickEffect">
                                  <p:stCondLst>
                                    <p:cond delay="0"/>
                                  </p:stCondLst>
                                  <p:iterate>
                                    <p:tmAbs val="0"/>
                                  </p:iterate>
                                  <p:childTnLst>
                                    <p:set>
                                      <p:cBhvr>
                                        <p:cTn id="40" fill="hold"/>
                                        <p:tgtEl>
                                          <p:spTgt spid="192">
                                            <p:txEl>
                                              <p:pRg st="5" end="5"/>
                                            </p:txEl>
                                          </p:spTgt>
                                        </p:tgtEl>
                                        <p:attrNameLst>
                                          <p:attrName>style.visibility</p:attrName>
                                        </p:attrNameLst>
                                      </p:cBhvr>
                                      <p:to>
                                        <p:strVal val="visible"/>
                                      </p:to>
                                    </p:set>
                                    <p:anim calcmode="lin" valueType="num">
                                      <p:cBhvr>
                                        <p:cTn id="41" dur="900" fill="hold"/>
                                        <p:tgtEl>
                                          <p:spTgt spid="192">
                                            <p:txEl>
                                              <p:pRg st="5" end="5"/>
                                            </p:txEl>
                                          </p:spTgt>
                                        </p:tgtEl>
                                        <p:attrNameLst>
                                          <p:attrName>ppt_w</p:attrName>
                                        </p:attrNameLst>
                                      </p:cBhvr>
                                      <p:tavLst>
                                        <p:tav tm="0">
                                          <p:val>
                                            <p:fltVal val="0"/>
                                          </p:val>
                                        </p:tav>
                                        <p:tav tm="100000">
                                          <p:val>
                                            <p:strVal val="#ppt_w"/>
                                          </p:val>
                                        </p:tav>
                                      </p:tavLst>
                                    </p:anim>
                                    <p:anim calcmode="lin" valueType="num">
                                      <p:cBhvr>
                                        <p:cTn id="42" dur="900" fill="hold"/>
                                        <p:tgtEl>
                                          <p:spTgt spid="192">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uos_flyer_lke_schedule.pdf"/>
          <p:cNvPicPr>
            <a:picLocks noChangeAspect="1"/>
          </p:cNvPicPr>
          <p:nvPr/>
        </p:nvPicPr>
        <p:blipFill>
          <a:blip r:embed="rId2">
            <a:extLst/>
          </a:blip>
          <a:srcRect l="17118" t="4620" r="17118" b="17600"/>
          <a:stretch>
            <a:fillRect/>
          </a:stretch>
        </p:blipFill>
        <p:spPr>
          <a:xfrm>
            <a:off x="6541858" y="651727"/>
            <a:ext cx="4965563" cy="8305801"/>
          </a:xfrm>
          <a:prstGeom prst="rect">
            <a:avLst/>
          </a:prstGeom>
          <a:ln w="12700">
            <a:miter lim="400000"/>
          </a:ln>
        </p:spPr>
      </p:pic>
      <p:sp>
        <p:nvSpPr>
          <p:cNvPr id="196" name="Shape 196"/>
          <p:cNvSpPr/>
          <p:nvPr/>
        </p:nvSpPr>
        <p:spPr>
          <a:xfrm>
            <a:off x="778139" y="3848311"/>
            <a:ext cx="4762038" cy="19113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90000"/>
              </a:lnSpc>
              <a:spcBef>
                <a:spcPts val="1300"/>
              </a:spcBef>
              <a:buClr>
                <a:schemeClr val="accent5">
                  <a:satOff val="-8700"/>
                  <a:lumOff val="-21853"/>
                </a:schemeClr>
              </a:buClr>
              <a:defRPr sz="3000">
                <a:solidFill>
                  <a:srgbClr val="5B5854"/>
                </a:solidFill>
              </a:defRPr>
            </a:pPr>
            <a:r>
              <a:t>M.A. Program "Literatures and Cultures in Europe" </a:t>
            </a:r>
          </a:p>
          <a:p>
            <a:pPr algn="l">
              <a:lnSpc>
                <a:spcPct val="90000"/>
              </a:lnSpc>
              <a:spcBef>
                <a:spcPts val="1300"/>
              </a:spcBef>
              <a:buClr>
                <a:schemeClr val="accent5">
                  <a:satOff val="-8700"/>
                  <a:lumOff val="-21853"/>
                </a:schemeClr>
              </a:buClr>
              <a:defRPr sz="3000">
                <a:solidFill>
                  <a:srgbClr val="5B5854"/>
                </a:solidFill>
              </a:defRPr>
            </a:pPr>
            <a:r>
              <a:t>Program structure and modules</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p:nvPr/>
        </p:nvSpPr>
        <p:spPr>
          <a:xfrm>
            <a:off x="514151" y="1467061"/>
            <a:ext cx="11742209" cy="129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30000"/>
              </a:lnSpc>
              <a:defRPr>
                <a:solidFill>
                  <a:schemeClr val="accent5">
                    <a:satOff val="-8700"/>
                    <a:lumOff val="-21853"/>
                  </a:schemeClr>
                </a:solidFill>
              </a:defRPr>
            </a:pPr>
            <a:r>
              <a:t>European Studies </a:t>
            </a:r>
          </a:p>
          <a:p>
            <a:pPr algn="l">
              <a:lnSpc>
                <a:spcPct val="130000"/>
              </a:lnSpc>
              <a:defRPr>
                <a:solidFill>
                  <a:schemeClr val="accent5">
                    <a:satOff val="-8700"/>
                    <a:lumOff val="-21853"/>
                  </a:schemeClr>
                </a:solidFill>
              </a:defRPr>
            </a:pPr>
            <a:r>
              <a:t>at Osnabrueck University</a:t>
            </a:r>
          </a:p>
        </p:txBody>
      </p:sp>
      <p:sp>
        <p:nvSpPr>
          <p:cNvPr id="199" name="Shape 199"/>
          <p:cNvSpPr/>
          <p:nvPr/>
        </p:nvSpPr>
        <p:spPr>
          <a:xfrm>
            <a:off x="514151" y="3037416"/>
            <a:ext cx="11742209"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3752" indent="-443752" algn="l">
              <a:lnSpc>
                <a:spcPct val="130000"/>
              </a:lnSpc>
              <a:buClr>
                <a:srgbClr val="C9C3BA"/>
              </a:buClr>
              <a:buSzPct val="125000"/>
              <a:buChar char="•"/>
              <a:defRPr>
                <a:solidFill>
                  <a:schemeClr val="accent5">
                    <a:satOff val="-8700"/>
                    <a:lumOff val="-21853"/>
                  </a:schemeClr>
                </a:solidFill>
              </a:defRPr>
            </a:lvl1pPr>
          </a:lstStyle>
          <a:p>
            <a:r>
              <a:t>Present - M.A. "European Literatures and Cultures"</a:t>
            </a:r>
          </a:p>
        </p:txBody>
      </p:sp>
      <p:sp>
        <p:nvSpPr>
          <p:cNvPr id="200" name="Shape 200"/>
          <p:cNvSpPr/>
          <p:nvPr/>
        </p:nvSpPr>
        <p:spPr>
          <a:xfrm>
            <a:off x="830791" y="3945670"/>
            <a:ext cx="11742210" cy="4495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lnSpc>
                <a:spcPct val="90000"/>
              </a:lnSpc>
              <a:spcBef>
                <a:spcPts val="1400"/>
              </a:spcBef>
              <a:buClr>
                <a:schemeClr val="accent5">
                  <a:satOff val="-8700"/>
                  <a:lumOff val="-21853"/>
                </a:schemeClr>
              </a:buClr>
              <a:buSzPct val="100000"/>
              <a:buChar char="•"/>
              <a:defRPr sz="2800">
                <a:solidFill>
                  <a:srgbClr val="5B5854"/>
                </a:solidFill>
              </a:defRPr>
            </a:pPr>
            <a:r>
              <a:t>Students and objectives </a:t>
            </a:r>
          </a:p>
          <a:p>
            <a:pPr marL="647700" lvl="1" indent="-228600" algn="l">
              <a:lnSpc>
                <a:spcPct val="90000"/>
              </a:lnSpc>
              <a:spcBef>
                <a:spcPts val="300"/>
              </a:spcBef>
              <a:buClr>
                <a:schemeClr val="accent4">
                  <a:hueOff val="163466"/>
                  <a:satOff val="6226"/>
                  <a:lumOff val="10954"/>
                </a:schemeClr>
              </a:buClr>
              <a:buSzPct val="100000"/>
              <a:buChar char="•"/>
              <a:defRPr sz="2800">
                <a:solidFill>
                  <a:srgbClr val="5B5854"/>
                </a:solidFill>
              </a:defRPr>
            </a:pPr>
            <a:r>
              <a:t>most students come from the humanities, are interested in languages and have some prior training / interest in cultural studies</a:t>
            </a:r>
          </a:p>
          <a:p>
            <a:pPr marL="647700" lvl="1" indent="-228600" algn="l">
              <a:lnSpc>
                <a:spcPct val="90000"/>
              </a:lnSpc>
              <a:spcBef>
                <a:spcPts val="300"/>
              </a:spcBef>
              <a:buClr>
                <a:schemeClr val="accent4">
                  <a:hueOff val="163466"/>
                  <a:satOff val="6226"/>
                  <a:lumOff val="10954"/>
                </a:schemeClr>
              </a:buClr>
              <a:buSzPct val="100000"/>
              <a:buChar char="•"/>
              <a:defRPr sz="2800">
                <a:solidFill>
                  <a:srgbClr val="5B5854"/>
                </a:solidFill>
              </a:defRPr>
            </a:pPr>
            <a:r>
              <a:t>many try to maintain their interdisciplinary perspectives and want to study more than one language ('Monomaster' versus 'Quermaster')</a:t>
            </a:r>
          </a:p>
          <a:p>
            <a:pPr marL="647700" lvl="1" indent="-228600" algn="l">
              <a:lnSpc>
                <a:spcPct val="90000"/>
              </a:lnSpc>
              <a:spcBef>
                <a:spcPts val="300"/>
              </a:spcBef>
              <a:buClr>
                <a:schemeClr val="accent4">
                  <a:hueOff val="163466"/>
                  <a:satOff val="6226"/>
                  <a:lumOff val="10954"/>
                </a:schemeClr>
              </a:buClr>
              <a:buSzPct val="100000"/>
              <a:buChar char="•"/>
              <a:defRPr sz="2800">
                <a:solidFill>
                  <a:srgbClr val="5B5854"/>
                </a:solidFill>
              </a:defRPr>
            </a:pPr>
            <a:r>
              <a:t>a high number are either international students or students who want to work internationally</a:t>
            </a:r>
          </a:p>
          <a:p>
            <a:pPr marL="647700" lvl="1" indent="-228600" algn="l">
              <a:lnSpc>
                <a:spcPct val="90000"/>
              </a:lnSpc>
              <a:spcBef>
                <a:spcPts val="300"/>
              </a:spcBef>
              <a:buClr>
                <a:schemeClr val="accent4">
                  <a:hueOff val="163466"/>
                  <a:satOff val="6226"/>
                  <a:lumOff val="10954"/>
                </a:schemeClr>
              </a:buClr>
              <a:buSzPct val="100000"/>
              <a:buChar char="•"/>
              <a:defRPr sz="2800">
                <a:solidFill>
                  <a:srgbClr val="5B5854"/>
                </a:solidFill>
              </a:defRPr>
            </a:pPr>
            <a:r>
              <a:t>attempt to balance professional training with academic / scientific competences</a:t>
            </a:r>
          </a:p>
          <a:p>
            <a:pPr marL="647700" lvl="1" indent="-228600" algn="l">
              <a:lnSpc>
                <a:spcPct val="90000"/>
              </a:lnSpc>
              <a:spcBef>
                <a:spcPts val="300"/>
              </a:spcBef>
              <a:buClr>
                <a:schemeClr val="accent4">
                  <a:hueOff val="163466"/>
                  <a:satOff val="6226"/>
                  <a:lumOff val="10954"/>
                </a:schemeClr>
              </a:buClr>
              <a:buSzPct val="100000"/>
              <a:buChar char="•"/>
              <a:defRPr sz="2800">
                <a:solidFill>
                  <a:srgbClr val="5B5854"/>
                </a:solidFill>
              </a:defRPr>
            </a:pPr>
            <a:r>
              <a:t>cooperation with cultural institutions, regional, national and international (e.g. theatre, media, cultural management, Goethe Institute)</a:t>
            </a:r>
          </a:p>
        </p:txBody>
      </p:sp>
      <p:pic>
        <p:nvPicPr>
          <p:cNvPr id="201" name="promovenden_doktorhut_2009_531px_03.jpg"/>
          <p:cNvPicPr>
            <a:picLocks noChangeAspect="1"/>
          </p:cNvPicPr>
          <p:nvPr/>
        </p:nvPicPr>
        <p:blipFill>
          <a:blip r:embed="rId2">
            <a:alphaModFix amt="11221"/>
            <a:extLst/>
          </a:blip>
          <a:stretch>
            <a:fillRect/>
          </a:stretch>
        </p:blipFill>
        <p:spPr>
          <a:xfrm>
            <a:off x="5972329" y="2713075"/>
            <a:ext cx="6487275" cy="431263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00">
                                            <p:bg/>
                                          </p:spTgt>
                                        </p:tgtEl>
                                        <p:attrNameLst>
                                          <p:attrName>style.visibility</p:attrName>
                                        </p:attrNameLst>
                                      </p:cBhvr>
                                      <p:to>
                                        <p:strVal val="visible"/>
                                      </p:to>
                                    </p:set>
                                    <p:anim calcmode="lin" valueType="num">
                                      <p:cBhvr>
                                        <p:cTn id="7" dur="900" fill="hold"/>
                                        <p:tgtEl>
                                          <p:spTgt spid="200">
                                            <p:bg/>
                                          </p:spTgt>
                                        </p:tgtEl>
                                        <p:attrNameLst>
                                          <p:attrName>ppt_w</p:attrName>
                                        </p:attrNameLst>
                                      </p:cBhvr>
                                      <p:tavLst>
                                        <p:tav tm="0">
                                          <p:val>
                                            <p:fltVal val="0"/>
                                          </p:val>
                                        </p:tav>
                                        <p:tav tm="100000">
                                          <p:val>
                                            <p:strVal val="#ppt_w"/>
                                          </p:val>
                                        </p:tav>
                                      </p:tavLst>
                                    </p:anim>
                                    <p:anim calcmode="lin" valueType="num">
                                      <p:cBhvr>
                                        <p:cTn id="8" dur="900" fill="hold"/>
                                        <p:tgtEl>
                                          <p:spTgt spid="200">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200">
                                            <p:txEl>
                                              <p:pRg st="0" end="0"/>
                                            </p:txEl>
                                          </p:spTgt>
                                        </p:tgtEl>
                                        <p:attrNameLst>
                                          <p:attrName>style.visibility</p:attrName>
                                        </p:attrNameLst>
                                      </p:cBhvr>
                                      <p:to>
                                        <p:strVal val="visible"/>
                                      </p:to>
                                    </p:set>
                                    <p:anim calcmode="lin" valueType="num">
                                      <p:cBhvr>
                                        <p:cTn id="11" dur="900" fill="hold"/>
                                        <p:tgtEl>
                                          <p:spTgt spid="200">
                                            <p:txEl>
                                              <p:pRg st="0" end="0"/>
                                            </p:txEl>
                                          </p:spTgt>
                                        </p:tgtEl>
                                        <p:attrNameLst>
                                          <p:attrName>ppt_w</p:attrName>
                                        </p:attrNameLst>
                                      </p:cBhvr>
                                      <p:tavLst>
                                        <p:tav tm="0">
                                          <p:val>
                                            <p:fltVal val="0"/>
                                          </p:val>
                                        </p:tav>
                                        <p:tav tm="100000">
                                          <p:val>
                                            <p:strVal val="#ppt_w"/>
                                          </p:val>
                                        </p:tav>
                                      </p:tavLst>
                                    </p:anim>
                                    <p:anim calcmode="lin" valueType="num">
                                      <p:cBhvr>
                                        <p:cTn id="12" dur="900" fill="hold"/>
                                        <p:tgtEl>
                                          <p:spTgt spid="20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200">
                                            <p:txEl>
                                              <p:pRg st="1" end="1"/>
                                            </p:txEl>
                                          </p:spTgt>
                                        </p:tgtEl>
                                        <p:attrNameLst>
                                          <p:attrName>style.visibility</p:attrName>
                                        </p:attrNameLst>
                                      </p:cBhvr>
                                      <p:to>
                                        <p:strVal val="visible"/>
                                      </p:to>
                                    </p:set>
                                    <p:anim calcmode="lin" valueType="num">
                                      <p:cBhvr>
                                        <p:cTn id="17" dur="900" fill="hold"/>
                                        <p:tgtEl>
                                          <p:spTgt spid="200">
                                            <p:txEl>
                                              <p:pRg st="1" end="1"/>
                                            </p:txEl>
                                          </p:spTgt>
                                        </p:tgtEl>
                                        <p:attrNameLst>
                                          <p:attrName>ppt_w</p:attrName>
                                        </p:attrNameLst>
                                      </p:cBhvr>
                                      <p:tavLst>
                                        <p:tav tm="0">
                                          <p:val>
                                            <p:fltVal val="0"/>
                                          </p:val>
                                        </p:tav>
                                        <p:tav tm="100000">
                                          <p:val>
                                            <p:strVal val="#ppt_w"/>
                                          </p:val>
                                        </p:tav>
                                      </p:tavLst>
                                    </p:anim>
                                    <p:anim calcmode="lin" valueType="num">
                                      <p:cBhvr>
                                        <p:cTn id="18" dur="900" fill="hold"/>
                                        <p:tgtEl>
                                          <p:spTgt spid="20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200">
                                            <p:txEl>
                                              <p:pRg st="2" end="2"/>
                                            </p:txEl>
                                          </p:spTgt>
                                        </p:tgtEl>
                                        <p:attrNameLst>
                                          <p:attrName>style.visibility</p:attrName>
                                        </p:attrNameLst>
                                      </p:cBhvr>
                                      <p:to>
                                        <p:strVal val="visible"/>
                                      </p:to>
                                    </p:set>
                                    <p:anim calcmode="lin" valueType="num">
                                      <p:cBhvr>
                                        <p:cTn id="23" dur="900" fill="hold"/>
                                        <p:tgtEl>
                                          <p:spTgt spid="200">
                                            <p:txEl>
                                              <p:pRg st="2" end="2"/>
                                            </p:txEl>
                                          </p:spTgt>
                                        </p:tgtEl>
                                        <p:attrNameLst>
                                          <p:attrName>ppt_w</p:attrName>
                                        </p:attrNameLst>
                                      </p:cBhvr>
                                      <p:tavLst>
                                        <p:tav tm="0">
                                          <p:val>
                                            <p:fltVal val="0"/>
                                          </p:val>
                                        </p:tav>
                                        <p:tav tm="100000">
                                          <p:val>
                                            <p:strVal val="#ppt_w"/>
                                          </p:val>
                                        </p:tav>
                                      </p:tavLst>
                                    </p:anim>
                                    <p:anim calcmode="lin" valueType="num">
                                      <p:cBhvr>
                                        <p:cTn id="24" dur="900" fill="hold"/>
                                        <p:tgtEl>
                                          <p:spTgt spid="20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200">
                                            <p:txEl>
                                              <p:pRg st="3" end="3"/>
                                            </p:txEl>
                                          </p:spTgt>
                                        </p:tgtEl>
                                        <p:attrNameLst>
                                          <p:attrName>style.visibility</p:attrName>
                                        </p:attrNameLst>
                                      </p:cBhvr>
                                      <p:to>
                                        <p:strVal val="visible"/>
                                      </p:to>
                                    </p:set>
                                    <p:anim calcmode="lin" valueType="num">
                                      <p:cBhvr>
                                        <p:cTn id="29" dur="900" fill="hold"/>
                                        <p:tgtEl>
                                          <p:spTgt spid="200">
                                            <p:txEl>
                                              <p:pRg st="3" end="3"/>
                                            </p:txEl>
                                          </p:spTgt>
                                        </p:tgtEl>
                                        <p:attrNameLst>
                                          <p:attrName>ppt_w</p:attrName>
                                        </p:attrNameLst>
                                      </p:cBhvr>
                                      <p:tavLst>
                                        <p:tav tm="0">
                                          <p:val>
                                            <p:fltVal val="0"/>
                                          </p:val>
                                        </p:tav>
                                        <p:tav tm="100000">
                                          <p:val>
                                            <p:strVal val="#ppt_w"/>
                                          </p:val>
                                        </p:tav>
                                      </p:tavLst>
                                    </p:anim>
                                    <p:anim calcmode="lin" valueType="num">
                                      <p:cBhvr>
                                        <p:cTn id="30" dur="900" fill="hold"/>
                                        <p:tgtEl>
                                          <p:spTgt spid="20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1" nodeType="clickEffect">
                                  <p:stCondLst>
                                    <p:cond delay="0"/>
                                  </p:stCondLst>
                                  <p:iterate>
                                    <p:tmAbs val="0"/>
                                  </p:iterate>
                                  <p:childTnLst>
                                    <p:set>
                                      <p:cBhvr>
                                        <p:cTn id="34" fill="hold"/>
                                        <p:tgtEl>
                                          <p:spTgt spid="200">
                                            <p:txEl>
                                              <p:pRg st="4" end="4"/>
                                            </p:txEl>
                                          </p:spTgt>
                                        </p:tgtEl>
                                        <p:attrNameLst>
                                          <p:attrName>style.visibility</p:attrName>
                                        </p:attrNameLst>
                                      </p:cBhvr>
                                      <p:to>
                                        <p:strVal val="visible"/>
                                      </p:to>
                                    </p:set>
                                    <p:anim calcmode="lin" valueType="num">
                                      <p:cBhvr>
                                        <p:cTn id="35" dur="900" fill="hold"/>
                                        <p:tgtEl>
                                          <p:spTgt spid="200">
                                            <p:txEl>
                                              <p:pRg st="4" end="4"/>
                                            </p:txEl>
                                          </p:spTgt>
                                        </p:tgtEl>
                                        <p:attrNameLst>
                                          <p:attrName>ppt_w</p:attrName>
                                        </p:attrNameLst>
                                      </p:cBhvr>
                                      <p:tavLst>
                                        <p:tav tm="0">
                                          <p:val>
                                            <p:fltVal val="0"/>
                                          </p:val>
                                        </p:tav>
                                        <p:tav tm="100000">
                                          <p:val>
                                            <p:strVal val="#ppt_w"/>
                                          </p:val>
                                        </p:tav>
                                      </p:tavLst>
                                    </p:anim>
                                    <p:anim calcmode="lin" valueType="num">
                                      <p:cBhvr>
                                        <p:cTn id="36" dur="900" fill="hold"/>
                                        <p:tgtEl>
                                          <p:spTgt spid="20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1" nodeType="clickEffect">
                                  <p:stCondLst>
                                    <p:cond delay="0"/>
                                  </p:stCondLst>
                                  <p:iterate>
                                    <p:tmAbs val="0"/>
                                  </p:iterate>
                                  <p:childTnLst>
                                    <p:set>
                                      <p:cBhvr>
                                        <p:cTn id="40" fill="hold"/>
                                        <p:tgtEl>
                                          <p:spTgt spid="200">
                                            <p:txEl>
                                              <p:pRg st="5" end="5"/>
                                            </p:txEl>
                                          </p:spTgt>
                                        </p:tgtEl>
                                        <p:attrNameLst>
                                          <p:attrName>style.visibility</p:attrName>
                                        </p:attrNameLst>
                                      </p:cBhvr>
                                      <p:to>
                                        <p:strVal val="visible"/>
                                      </p:to>
                                    </p:set>
                                    <p:anim calcmode="lin" valueType="num">
                                      <p:cBhvr>
                                        <p:cTn id="41" dur="900" fill="hold"/>
                                        <p:tgtEl>
                                          <p:spTgt spid="200">
                                            <p:txEl>
                                              <p:pRg st="5" end="5"/>
                                            </p:txEl>
                                          </p:spTgt>
                                        </p:tgtEl>
                                        <p:attrNameLst>
                                          <p:attrName>ppt_w</p:attrName>
                                        </p:attrNameLst>
                                      </p:cBhvr>
                                      <p:tavLst>
                                        <p:tav tm="0">
                                          <p:val>
                                            <p:fltVal val="0"/>
                                          </p:val>
                                        </p:tav>
                                        <p:tav tm="100000">
                                          <p:val>
                                            <p:strVal val="#ppt_w"/>
                                          </p:val>
                                        </p:tav>
                                      </p:tavLst>
                                    </p:anim>
                                    <p:anim calcmode="lin" valueType="num">
                                      <p:cBhvr>
                                        <p:cTn id="42" dur="900" fill="hold"/>
                                        <p:tgtEl>
                                          <p:spTgt spid="200">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p:nvPr/>
        </p:nvSpPr>
        <p:spPr>
          <a:xfrm>
            <a:off x="514151" y="1467061"/>
            <a:ext cx="11742209" cy="129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30000"/>
              </a:lnSpc>
              <a:defRPr>
                <a:solidFill>
                  <a:schemeClr val="accent5">
                    <a:satOff val="-8700"/>
                    <a:lumOff val="-21853"/>
                  </a:schemeClr>
                </a:solidFill>
              </a:defRPr>
            </a:pPr>
            <a:r>
              <a:t>European Studies </a:t>
            </a:r>
          </a:p>
          <a:p>
            <a:pPr algn="l">
              <a:lnSpc>
                <a:spcPct val="130000"/>
              </a:lnSpc>
              <a:defRPr>
                <a:solidFill>
                  <a:schemeClr val="accent5">
                    <a:satOff val="-8700"/>
                    <a:lumOff val="-21853"/>
                  </a:schemeClr>
                </a:solidFill>
              </a:defRPr>
            </a:pPr>
            <a:r>
              <a:t>at Osnabrueck University</a:t>
            </a:r>
          </a:p>
        </p:txBody>
      </p:sp>
      <p:sp>
        <p:nvSpPr>
          <p:cNvPr id="204" name="Shape 204"/>
          <p:cNvSpPr/>
          <p:nvPr/>
        </p:nvSpPr>
        <p:spPr>
          <a:xfrm>
            <a:off x="514151" y="3037416"/>
            <a:ext cx="11742209"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3752" indent="-443752" algn="l">
              <a:lnSpc>
                <a:spcPct val="130000"/>
              </a:lnSpc>
              <a:buClr>
                <a:srgbClr val="C9C3BA"/>
              </a:buClr>
              <a:buSzPct val="125000"/>
              <a:buChar char="•"/>
              <a:defRPr>
                <a:solidFill>
                  <a:schemeClr val="accent5">
                    <a:satOff val="-8700"/>
                    <a:lumOff val="-21853"/>
                  </a:schemeClr>
                </a:solidFill>
              </a:defRPr>
            </a:lvl1pPr>
          </a:lstStyle>
          <a:p>
            <a:r>
              <a:t>Future - expansion and reach out</a:t>
            </a:r>
          </a:p>
        </p:txBody>
      </p:sp>
      <p:sp>
        <p:nvSpPr>
          <p:cNvPr id="205" name="Shape 205"/>
          <p:cNvSpPr/>
          <p:nvPr/>
        </p:nvSpPr>
        <p:spPr>
          <a:xfrm>
            <a:off x="631295" y="4074160"/>
            <a:ext cx="11742210" cy="38150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lnSpc>
                <a:spcPct val="90000"/>
              </a:lnSpc>
              <a:spcBef>
                <a:spcPts val="1400"/>
              </a:spcBef>
              <a:buClr>
                <a:schemeClr val="accent5">
                  <a:satOff val="-8700"/>
                  <a:lumOff val="-21853"/>
                </a:schemeClr>
              </a:buClr>
              <a:buSzPct val="100000"/>
              <a:buChar char="•"/>
              <a:defRPr sz="2800">
                <a:solidFill>
                  <a:srgbClr val="5B5854"/>
                </a:solidFill>
              </a:defRPr>
            </a:pPr>
            <a:r>
              <a:t>three major objectives </a:t>
            </a:r>
          </a:p>
          <a:p>
            <a:pPr marL="647700" lvl="1" indent="-228600" algn="l">
              <a:lnSpc>
                <a:spcPct val="90000"/>
              </a:lnSpc>
              <a:spcBef>
                <a:spcPts val="800"/>
              </a:spcBef>
              <a:buClr>
                <a:schemeClr val="accent4">
                  <a:hueOff val="163466"/>
                  <a:satOff val="6226"/>
                  <a:lumOff val="10954"/>
                </a:schemeClr>
              </a:buClr>
              <a:buSzPct val="100000"/>
              <a:buChar char="•"/>
              <a:defRPr sz="2800">
                <a:solidFill>
                  <a:srgbClr val="5B5854"/>
                </a:solidFill>
              </a:defRPr>
            </a:pPr>
            <a:r>
              <a:t>expand international and interdisciplinary aspects of the program</a:t>
            </a:r>
          </a:p>
          <a:p>
            <a:pPr marL="647700" lvl="1" indent="-228600" algn="l">
              <a:lnSpc>
                <a:spcPct val="90000"/>
              </a:lnSpc>
              <a:spcBef>
                <a:spcPts val="800"/>
              </a:spcBef>
              <a:buClr>
                <a:schemeClr val="accent4">
                  <a:hueOff val="163466"/>
                  <a:satOff val="6226"/>
                  <a:lumOff val="10954"/>
                </a:schemeClr>
              </a:buClr>
              <a:buSzPct val="100000"/>
              <a:buChar char="•"/>
              <a:defRPr sz="2800">
                <a:solidFill>
                  <a:srgbClr val="5B5854"/>
                </a:solidFill>
              </a:defRPr>
            </a:pPr>
            <a:r>
              <a:t>increase collaboration with universities in European and global context (program exchanges, dual degree programs, student and staff exchange)</a:t>
            </a:r>
          </a:p>
          <a:p>
            <a:pPr marL="647700" lvl="1" indent="-228600" algn="l">
              <a:lnSpc>
                <a:spcPct val="90000"/>
              </a:lnSpc>
              <a:spcBef>
                <a:spcPts val="800"/>
              </a:spcBef>
              <a:buClr>
                <a:schemeClr val="accent4">
                  <a:hueOff val="163466"/>
                  <a:satOff val="6226"/>
                  <a:lumOff val="10954"/>
                </a:schemeClr>
              </a:buClr>
              <a:buSzPct val="100000"/>
              <a:buChar char="•"/>
              <a:defRPr sz="2800">
                <a:solidFill>
                  <a:srgbClr val="5B5854"/>
                </a:solidFill>
              </a:defRPr>
            </a:pPr>
            <a:r>
              <a:t>extending and shaping internal cooperation and exchange with other disciplines and institutes - European studies: Jean Monet Center for Excellence in European Studies, IMIS, but also integrating interdisciplinary projects and research interests in the faculty: Human Rights, cultural legal studies, translation studies, cultural cognition etc.</a:t>
            </a:r>
          </a:p>
        </p:txBody>
      </p:sp>
      <p:pic>
        <p:nvPicPr>
          <p:cNvPr id="206" name="promovenden_doktorhut_2009_531px_03.jpg"/>
          <p:cNvPicPr>
            <a:picLocks noChangeAspect="1"/>
          </p:cNvPicPr>
          <p:nvPr/>
        </p:nvPicPr>
        <p:blipFill>
          <a:blip r:embed="rId2">
            <a:alphaModFix amt="11221"/>
            <a:extLst/>
          </a:blip>
          <a:stretch>
            <a:fillRect/>
          </a:stretch>
        </p:blipFill>
        <p:spPr>
          <a:xfrm>
            <a:off x="5972329" y="2713075"/>
            <a:ext cx="6487275" cy="431263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05">
                                            <p:bg/>
                                          </p:spTgt>
                                        </p:tgtEl>
                                        <p:attrNameLst>
                                          <p:attrName>style.visibility</p:attrName>
                                        </p:attrNameLst>
                                      </p:cBhvr>
                                      <p:to>
                                        <p:strVal val="visible"/>
                                      </p:to>
                                    </p:set>
                                    <p:anim calcmode="lin" valueType="num">
                                      <p:cBhvr>
                                        <p:cTn id="7" dur="900" fill="hold"/>
                                        <p:tgtEl>
                                          <p:spTgt spid="205">
                                            <p:bg/>
                                          </p:spTgt>
                                        </p:tgtEl>
                                        <p:attrNameLst>
                                          <p:attrName>ppt_w</p:attrName>
                                        </p:attrNameLst>
                                      </p:cBhvr>
                                      <p:tavLst>
                                        <p:tav tm="0">
                                          <p:val>
                                            <p:fltVal val="0"/>
                                          </p:val>
                                        </p:tav>
                                        <p:tav tm="100000">
                                          <p:val>
                                            <p:strVal val="#ppt_w"/>
                                          </p:val>
                                        </p:tav>
                                      </p:tavLst>
                                    </p:anim>
                                    <p:anim calcmode="lin" valueType="num">
                                      <p:cBhvr>
                                        <p:cTn id="8" dur="900" fill="hold"/>
                                        <p:tgtEl>
                                          <p:spTgt spid="205">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205">
                                            <p:txEl>
                                              <p:pRg st="0" end="0"/>
                                            </p:txEl>
                                          </p:spTgt>
                                        </p:tgtEl>
                                        <p:attrNameLst>
                                          <p:attrName>style.visibility</p:attrName>
                                        </p:attrNameLst>
                                      </p:cBhvr>
                                      <p:to>
                                        <p:strVal val="visible"/>
                                      </p:to>
                                    </p:set>
                                    <p:anim calcmode="lin" valueType="num">
                                      <p:cBhvr>
                                        <p:cTn id="11" dur="900" fill="hold"/>
                                        <p:tgtEl>
                                          <p:spTgt spid="205">
                                            <p:txEl>
                                              <p:pRg st="0" end="0"/>
                                            </p:txEl>
                                          </p:spTgt>
                                        </p:tgtEl>
                                        <p:attrNameLst>
                                          <p:attrName>ppt_w</p:attrName>
                                        </p:attrNameLst>
                                      </p:cBhvr>
                                      <p:tavLst>
                                        <p:tav tm="0">
                                          <p:val>
                                            <p:fltVal val="0"/>
                                          </p:val>
                                        </p:tav>
                                        <p:tav tm="100000">
                                          <p:val>
                                            <p:strVal val="#ppt_w"/>
                                          </p:val>
                                        </p:tav>
                                      </p:tavLst>
                                    </p:anim>
                                    <p:anim calcmode="lin" valueType="num">
                                      <p:cBhvr>
                                        <p:cTn id="12" dur="900" fill="hold"/>
                                        <p:tgtEl>
                                          <p:spTgt spid="20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205">
                                            <p:txEl>
                                              <p:pRg st="1" end="1"/>
                                            </p:txEl>
                                          </p:spTgt>
                                        </p:tgtEl>
                                        <p:attrNameLst>
                                          <p:attrName>style.visibility</p:attrName>
                                        </p:attrNameLst>
                                      </p:cBhvr>
                                      <p:to>
                                        <p:strVal val="visible"/>
                                      </p:to>
                                    </p:set>
                                    <p:anim calcmode="lin" valueType="num">
                                      <p:cBhvr>
                                        <p:cTn id="17" dur="900" fill="hold"/>
                                        <p:tgtEl>
                                          <p:spTgt spid="205">
                                            <p:txEl>
                                              <p:pRg st="1" end="1"/>
                                            </p:txEl>
                                          </p:spTgt>
                                        </p:tgtEl>
                                        <p:attrNameLst>
                                          <p:attrName>ppt_w</p:attrName>
                                        </p:attrNameLst>
                                      </p:cBhvr>
                                      <p:tavLst>
                                        <p:tav tm="0">
                                          <p:val>
                                            <p:fltVal val="0"/>
                                          </p:val>
                                        </p:tav>
                                        <p:tav tm="100000">
                                          <p:val>
                                            <p:strVal val="#ppt_w"/>
                                          </p:val>
                                        </p:tav>
                                      </p:tavLst>
                                    </p:anim>
                                    <p:anim calcmode="lin" valueType="num">
                                      <p:cBhvr>
                                        <p:cTn id="18" dur="900" fill="hold"/>
                                        <p:tgtEl>
                                          <p:spTgt spid="20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205">
                                            <p:txEl>
                                              <p:pRg st="2" end="2"/>
                                            </p:txEl>
                                          </p:spTgt>
                                        </p:tgtEl>
                                        <p:attrNameLst>
                                          <p:attrName>style.visibility</p:attrName>
                                        </p:attrNameLst>
                                      </p:cBhvr>
                                      <p:to>
                                        <p:strVal val="visible"/>
                                      </p:to>
                                    </p:set>
                                    <p:anim calcmode="lin" valueType="num">
                                      <p:cBhvr>
                                        <p:cTn id="23" dur="900" fill="hold"/>
                                        <p:tgtEl>
                                          <p:spTgt spid="205">
                                            <p:txEl>
                                              <p:pRg st="2" end="2"/>
                                            </p:txEl>
                                          </p:spTgt>
                                        </p:tgtEl>
                                        <p:attrNameLst>
                                          <p:attrName>ppt_w</p:attrName>
                                        </p:attrNameLst>
                                      </p:cBhvr>
                                      <p:tavLst>
                                        <p:tav tm="0">
                                          <p:val>
                                            <p:fltVal val="0"/>
                                          </p:val>
                                        </p:tav>
                                        <p:tav tm="100000">
                                          <p:val>
                                            <p:strVal val="#ppt_w"/>
                                          </p:val>
                                        </p:tav>
                                      </p:tavLst>
                                    </p:anim>
                                    <p:anim calcmode="lin" valueType="num">
                                      <p:cBhvr>
                                        <p:cTn id="24" dur="900" fill="hold"/>
                                        <p:tgtEl>
                                          <p:spTgt spid="20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205">
                                            <p:txEl>
                                              <p:pRg st="3" end="3"/>
                                            </p:txEl>
                                          </p:spTgt>
                                        </p:tgtEl>
                                        <p:attrNameLst>
                                          <p:attrName>style.visibility</p:attrName>
                                        </p:attrNameLst>
                                      </p:cBhvr>
                                      <p:to>
                                        <p:strVal val="visible"/>
                                      </p:to>
                                    </p:set>
                                    <p:anim calcmode="lin" valueType="num">
                                      <p:cBhvr>
                                        <p:cTn id="29" dur="900" fill="hold"/>
                                        <p:tgtEl>
                                          <p:spTgt spid="205">
                                            <p:txEl>
                                              <p:pRg st="3" end="3"/>
                                            </p:txEl>
                                          </p:spTgt>
                                        </p:tgtEl>
                                        <p:attrNameLst>
                                          <p:attrName>ppt_w</p:attrName>
                                        </p:attrNameLst>
                                      </p:cBhvr>
                                      <p:tavLst>
                                        <p:tav tm="0">
                                          <p:val>
                                            <p:fltVal val="0"/>
                                          </p:val>
                                        </p:tav>
                                        <p:tav tm="100000">
                                          <p:val>
                                            <p:strVal val="#ppt_w"/>
                                          </p:val>
                                        </p:tav>
                                      </p:tavLst>
                                    </p:anim>
                                    <p:anim calcmode="lin" valueType="num">
                                      <p:cBhvr>
                                        <p:cTn id="30" dur="900" fill="hold"/>
                                        <p:tgtEl>
                                          <p:spTgt spid="20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p:nvPr/>
        </p:nvSpPr>
        <p:spPr>
          <a:xfrm>
            <a:off x="653917" y="4457997"/>
            <a:ext cx="6278299" cy="8227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30000"/>
              </a:lnSpc>
              <a:defRPr>
                <a:solidFill>
                  <a:schemeClr val="accent5">
                    <a:satOff val="-8700"/>
                    <a:lumOff val="-21853"/>
                  </a:schemeClr>
                </a:solidFill>
              </a:defRPr>
            </a:lvl1pPr>
          </a:lstStyle>
          <a:p>
            <a:r>
              <a:rPr dirty="0"/>
              <a:t>Thank you </a:t>
            </a:r>
            <a:r>
              <a:rPr dirty="0" smtClean="0"/>
              <a:t>– </a:t>
            </a:r>
            <a:r>
              <a:rPr lang="de-DE" dirty="0" smtClean="0"/>
              <a:t>¡</a:t>
            </a:r>
            <a:r>
              <a:rPr dirty="0" smtClean="0"/>
              <a:t>Muchas </a:t>
            </a:r>
            <a:r>
              <a:rPr dirty="0"/>
              <a:t>Gracias!</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514151" y="3800795"/>
            <a:ext cx="11742209" cy="19761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3752" indent="-443752" algn="l">
              <a:lnSpc>
                <a:spcPct val="130000"/>
              </a:lnSpc>
              <a:buClr>
                <a:srgbClr val="C9C3BA"/>
              </a:buClr>
              <a:buSzPct val="125000"/>
              <a:buChar char="•"/>
              <a:defRPr>
                <a:solidFill>
                  <a:schemeClr val="accent5">
                    <a:satOff val="-8700"/>
                    <a:lumOff val="-21853"/>
                  </a:schemeClr>
                </a:solidFill>
              </a:defRPr>
            </a:pPr>
            <a:r>
              <a:t>Past</a:t>
            </a:r>
          </a:p>
          <a:p>
            <a:pPr marL="443752" indent="-443752" algn="l">
              <a:lnSpc>
                <a:spcPct val="130000"/>
              </a:lnSpc>
              <a:buClr>
                <a:srgbClr val="C9C3BA"/>
              </a:buClr>
              <a:buSzPct val="125000"/>
              <a:buChar char="•"/>
              <a:defRPr>
                <a:solidFill>
                  <a:schemeClr val="accent5">
                    <a:satOff val="-8700"/>
                    <a:lumOff val="-21853"/>
                  </a:schemeClr>
                </a:solidFill>
              </a:defRPr>
            </a:pPr>
            <a:r>
              <a:t>Present</a:t>
            </a:r>
          </a:p>
          <a:p>
            <a:pPr marL="443752" indent="-443752" algn="l">
              <a:lnSpc>
                <a:spcPct val="130000"/>
              </a:lnSpc>
              <a:buClr>
                <a:srgbClr val="C9C3BA"/>
              </a:buClr>
              <a:buSzPct val="125000"/>
              <a:buChar char="•"/>
              <a:defRPr>
                <a:solidFill>
                  <a:schemeClr val="accent5">
                    <a:satOff val="-8700"/>
                    <a:lumOff val="-21853"/>
                  </a:schemeClr>
                </a:solidFill>
              </a:defRPr>
            </a:pPr>
            <a:r>
              <a:t>Future </a:t>
            </a:r>
          </a:p>
        </p:txBody>
      </p:sp>
      <p:sp>
        <p:nvSpPr>
          <p:cNvPr id="143" name="Shape 143"/>
          <p:cNvSpPr/>
          <p:nvPr/>
        </p:nvSpPr>
        <p:spPr>
          <a:xfrm>
            <a:off x="514151" y="1136971"/>
            <a:ext cx="11742209" cy="129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30000"/>
              </a:lnSpc>
              <a:defRPr>
                <a:solidFill>
                  <a:schemeClr val="accent5">
                    <a:satOff val="-8700"/>
                    <a:lumOff val="-21853"/>
                  </a:schemeClr>
                </a:solidFill>
              </a:defRPr>
            </a:pPr>
            <a:r>
              <a:t>European Studies </a:t>
            </a:r>
          </a:p>
          <a:p>
            <a:pPr algn="l">
              <a:lnSpc>
                <a:spcPct val="130000"/>
              </a:lnSpc>
              <a:defRPr>
                <a:solidFill>
                  <a:schemeClr val="accent5">
                    <a:satOff val="-8700"/>
                    <a:lumOff val="-21853"/>
                  </a:schemeClr>
                </a:solidFill>
              </a:defRPr>
            </a:pPr>
            <a:r>
              <a:t>at Osnabrueck University</a:t>
            </a:r>
          </a:p>
        </p:txBody>
      </p:sp>
      <p:pic>
        <p:nvPicPr>
          <p:cNvPr id="144" name="Innenhof_Pollert.jpg"/>
          <p:cNvPicPr>
            <a:picLocks noChangeAspect="1"/>
          </p:cNvPicPr>
          <p:nvPr/>
        </p:nvPicPr>
        <p:blipFill>
          <a:blip r:embed="rId2">
            <a:extLst/>
          </a:blip>
          <a:stretch>
            <a:fillRect/>
          </a:stretch>
        </p:blipFill>
        <p:spPr>
          <a:xfrm>
            <a:off x="3164037" y="2992582"/>
            <a:ext cx="9618099" cy="394008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42">
                                            <p:bg/>
                                          </p:spTgt>
                                        </p:tgtEl>
                                        <p:attrNameLst>
                                          <p:attrName>style.visibility</p:attrName>
                                        </p:attrNameLst>
                                      </p:cBhvr>
                                      <p:to>
                                        <p:strVal val="visible"/>
                                      </p:to>
                                    </p:set>
                                    <p:anim calcmode="lin" valueType="num">
                                      <p:cBhvr>
                                        <p:cTn id="7" dur="500" fill="hold"/>
                                        <p:tgtEl>
                                          <p:spTgt spid="142">
                                            <p:bg/>
                                          </p:spTgt>
                                        </p:tgtEl>
                                        <p:attrNameLst>
                                          <p:attrName>ppt_w</p:attrName>
                                        </p:attrNameLst>
                                      </p:cBhvr>
                                      <p:tavLst>
                                        <p:tav tm="0">
                                          <p:val>
                                            <p:fltVal val="0"/>
                                          </p:val>
                                        </p:tav>
                                        <p:tav tm="100000">
                                          <p:val>
                                            <p:strVal val="#ppt_w"/>
                                          </p:val>
                                        </p:tav>
                                      </p:tavLst>
                                    </p:anim>
                                    <p:anim calcmode="lin" valueType="num">
                                      <p:cBhvr>
                                        <p:cTn id="8" dur="500" fill="hold"/>
                                        <p:tgtEl>
                                          <p:spTgt spid="142">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42">
                                            <p:txEl>
                                              <p:pRg st="0" end="0"/>
                                            </p:txEl>
                                          </p:spTgt>
                                        </p:tgtEl>
                                        <p:attrNameLst>
                                          <p:attrName>style.visibility</p:attrName>
                                        </p:attrNameLst>
                                      </p:cBhvr>
                                      <p:to>
                                        <p:strVal val="visible"/>
                                      </p:to>
                                    </p:set>
                                    <p:anim calcmode="lin" valueType="num">
                                      <p:cBhvr>
                                        <p:cTn id="11" dur="500" fill="hold"/>
                                        <p:tgtEl>
                                          <p:spTgt spid="14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4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142">
                                            <p:txEl>
                                              <p:pRg st="1" end="1"/>
                                            </p:txEl>
                                          </p:spTgt>
                                        </p:tgtEl>
                                        <p:attrNameLst>
                                          <p:attrName>style.visibility</p:attrName>
                                        </p:attrNameLst>
                                      </p:cBhvr>
                                      <p:to>
                                        <p:strVal val="visible"/>
                                      </p:to>
                                    </p:set>
                                    <p:anim calcmode="lin" valueType="num">
                                      <p:cBhvr>
                                        <p:cTn id="17" dur="500" fill="hold"/>
                                        <p:tgtEl>
                                          <p:spTgt spid="14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4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142">
                                            <p:txEl>
                                              <p:pRg st="2" end="2"/>
                                            </p:txEl>
                                          </p:spTgt>
                                        </p:tgtEl>
                                        <p:attrNameLst>
                                          <p:attrName>style.visibility</p:attrName>
                                        </p:attrNameLst>
                                      </p:cBhvr>
                                      <p:to>
                                        <p:strVal val="visible"/>
                                      </p:to>
                                    </p:set>
                                    <p:anim calcmode="lin" valueType="num">
                                      <p:cBhvr>
                                        <p:cTn id="23" dur="500" fill="hold"/>
                                        <p:tgtEl>
                                          <p:spTgt spid="14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4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1" uiExpan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p:nvPr/>
        </p:nvSpPr>
        <p:spPr>
          <a:xfrm>
            <a:off x="514151" y="1467061"/>
            <a:ext cx="11742209" cy="129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30000"/>
              </a:lnSpc>
              <a:defRPr>
                <a:solidFill>
                  <a:schemeClr val="accent5">
                    <a:satOff val="-8700"/>
                    <a:lumOff val="-21853"/>
                  </a:schemeClr>
                </a:solidFill>
              </a:defRPr>
            </a:pPr>
            <a:r>
              <a:t>European Studies </a:t>
            </a:r>
          </a:p>
          <a:p>
            <a:pPr algn="l">
              <a:lnSpc>
                <a:spcPct val="130000"/>
              </a:lnSpc>
              <a:defRPr>
                <a:solidFill>
                  <a:schemeClr val="accent5">
                    <a:satOff val="-8700"/>
                    <a:lumOff val="-21853"/>
                  </a:schemeClr>
                </a:solidFill>
              </a:defRPr>
            </a:pPr>
            <a:r>
              <a:t>at Osnabrueck University</a:t>
            </a:r>
          </a:p>
        </p:txBody>
      </p:sp>
      <p:sp>
        <p:nvSpPr>
          <p:cNvPr id="147" name="Shape 147"/>
          <p:cNvSpPr/>
          <p:nvPr/>
        </p:nvSpPr>
        <p:spPr>
          <a:xfrm>
            <a:off x="514151" y="3037416"/>
            <a:ext cx="11742209"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3752" indent="-443752" algn="l">
              <a:lnSpc>
                <a:spcPct val="130000"/>
              </a:lnSpc>
              <a:buClr>
                <a:srgbClr val="C9C3BA"/>
              </a:buClr>
              <a:buSzPct val="125000"/>
              <a:buChar char="•"/>
              <a:defRPr>
                <a:solidFill>
                  <a:schemeClr val="accent5">
                    <a:satOff val="-8700"/>
                    <a:lumOff val="-21853"/>
                  </a:schemeClr>
                </a:solidFill>
              </a:defRPr>
            </a:lvl1pPr>
          </a:lstStyle>
          <a:p>
            <a:r>
              <a:t>Past</a:t>
            </a:r>
          </a:p>
        </p:txBody>
      </p:sp>
      <p:sp>
        <p:nvSpPr>
          <p:cNvPr id="148" name="Shape 148"/>
          <p:cNvSpPr/>
          <p:nvPr/>
        </p:nvSpPr>
        <p:spPr>
          <a:xfrm>
            <a:off x="1089025" y="4268046"/>
            <a:ext cx="11428942" cy="29362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lnSpc>
                <a:spcPct val="130000"/>
              </a:lnSpc>
              <a:buClr>
                <a:schemeClr val="accent5">
                  <a:satOff val="-8700"/>
                  <a:lumOff val="-21853"/>
                </a:schemeClr>
              </a:buClr>
              <a:buSzPct val="100000"/>
              <a:buChar char="•"/>
              <a:defRPr sz="3200">
                <a:solidFill>
                  <a:srgbClr val="5B5854"/>
                </a:solidFill>
              </a:defRPr>
            </a:pPr>
            <a:r>
              <a:rPr dirty="0"/>
              <a:t>Founded in 1974 as a 'Reform' University for regional needs</a:t>
            </a:r>
          </a:p>
          <a:p>
            <a:pPr marL="228600" indent="-228600" algn="l">
              <a:lnSpc>
                <a:spcPct val="130000"/>
              </a:lnSpc>
              <a:buClr>
                <a:schemeClr val="accent5">
                  <a:satOff val="-8700"/>
                  <a:lumOff val="-21853"/>
                </a:schemeClr>
              </a:buClr>
              <a:buSzPct val="100000"/>
              <a:buChar char="•"/>
              <a:defRPr sz="3200">
                <a:solidFill>
                  <a:srgbClr val="5B5854"/>
                </a:solidFill>
              </a:defRPr>
            </a:pPr>
            <a:r>
              <a:rPr dirty="0"/>
              <a:t>Extension of existing university for teachers education into full university, teachers education remains central element</a:t>
            </a:r>
          </a:p>
          <a:p>
            <a:pPr marL="228600" indent="-228600" algn="l">
              <a:lnSpc>
                <a:spcPct val="130000"/>
              </a:lnSpc>
              <a:buClr>
                <a:schemeClr val="accent5">
                  <a:satOff val="-8700"/>
                  <a:lumOff val="-21853"/>
                </a:schemeClr>
              </a:buClr>
              <a:buSzPct val="100000"/>
              <a:buChar char="•"/>
              <a:defRPr sz="3200">
                <a:solidFill>
                  <a:srgbClr val="5B5854"/>
                </a:solidFill>
              </a:defRPr>
            </a:pPr>
            <a:r>
              <a:rPr dirty="0"/>
              <a:t>Faculties organized as interdisciplinary 'clusters'</a:t>
            </a:r>
          </a:p>
          <a:p>
            <a:pPr marL="228600" indent="-228600" algn="l">
              <a:lnSpc>
                <a:spcPct val="130000"/>
              </a:lnSpc>
              <a:buClr>
                <a:schemeClr val="accent5">
                  <a:satOff val="-8700"/>
                  <a:lumOff val="-21853"/>
                </a:schemeClr>
              </a:buClr>
              <a:buSzPct val="100000"/>
              <a:buChar char="•"/>
              <a:defRPr sz="3200">
                <a:solidFill>
                  <a:srgbClr val="5B5854"/>
                </a:solidFill>
              </a:defRPr>
            </a:pPr>
            <a:r>
              <a:rPr dirty="0"/>
              <a:t>Strong social studies dimension in the humanities</a:t>
            </a:r>
          </a:p>
        </p:txBody>
      </p:sp>
      <p:pic>
        <p:nvPicPr>
          <p:cNvPr id="149" name="Innenhof_Pollert.jpg"/>
          <p:cNvPicPr>
            <a:picLocks noChangeAspect="1"/>
          </p:cNvPicPr>
          <p:nvPr/>
        </p:nvPicPr>
        <p:blipFill>
          <a:blip r:embed="rId2">
            <a:alphaModFix amt="12688"/>
            <a:extLst/>
          </a:blip>
          <a:stretch>
            <a:fillRect/>
          </a:stretch>
        </p:blipFill>
        <p:spPr>
          <a:xfrm>
            <a:off x="3164037" y="2992582"/>
            <a:ext cx="9618099" cy="394008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47">
                                            <p:bg/>
                                          </p:spTgt>
                                        </p:tgtEl>
                                        <p:attrNameLst>
                                          <p:attrName>style.visibility</p:attrName>
                                        </p:attrNameLst>
                                      </p:cBhvr>
                                      <p:to>
                                        <p:strVal val="visible"/>
                                      </p:to>
                                    </p:set>
                                    <p:anim calcmode="lin" valueType="num">
                                      <p:cBhvr>
                                        <p:cTn id="7" dur="300" fill="hold"/>
                                        <p:tgtEl>
                                          <p:spTgt spid="147">
                                            <p:bg/>
                                          </p:spTgt>
                                        </p:tgtEl>
                                        <p:attrNameLst>
                                          <p:attrName>ppt_w</p:attrName>
                                        </p:attrNameLst>
                                      </p:cBhvr>
                                      <p:tavLst>
                                        <p:tav tm="0">
                                          <p:val>
                                            <p:fltVal val="0"/>
                                          </p:val>
                                        </p:tav>
                                        <p:tav tm="100000">
                                          <p:val>
                                            <p:strVal val="#ppt_w"/>
                                          </p:val>
                                        </p:tav>
                                      </p:tavLst>
                                    </p:anim>
                                    <p:anim calcmode="lin" valueType="num">
                                      <p:cBhvr>
                                        <p:cTn id="8" dur="300" fill="hold"/>
                                        <p:tgtEl>
                                          <p:spTgt spid="147">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47">
                                            <p:txEl>
                                              <p:pRg st="0" end="0"/>
                                            </p:txEl>
                                          </p:spTgt>
                                        </p:tgtEl>
                                        <p:attrNameLst>
                                          <p:attrName>style.visibility</p:attrName>
                                        </p:attrNameLst>
                                      </p:cBhvr>
                                      <p:to>
                                        <p:strVal val="visible"/>
                                      </p:to>
                                    </p:set>
                                    <p:anim calcmode="lin" valueType="num">
                                      <p:cBhvr>
                                        <p:cTn id="11" dur="300" fill="hold"/>
                                        <p:tgtEl>
                                          <p:spTgt spid="147">
                                            <p:txEl>
                                              <p:pRg st="0" end="0"/>
                                            </p:txEl>
                                          </p:spTgt>
                                        </p:tgtEl>
                                        <p:attrNameLst>
                                          <p:attrName>ppt_w</p:attrName>
                                        </p:attrNameLst>
                                      </p:cBhvr>
                                      <p:tavLst>
                                        <p:tav tm="0">
                                          <p:val>
                                            <p:fltVal val="0"/>
                                          </p:val>
                                        </p:tav>
                                        <p:tav tm="100000">
                                          <p:val>
                                            <p:strVal val="#ppt_w"/>
                                          </p:val>
                                        </p:tav>
                                      </p:tavLst>
                                    </p:anim>
                                    <p:anim calcmode="lin" valueType="num">
                                      <p:cBhvr>
                                        <p:cTn id="12" dur="300" fill="hold"/>
                                        <p:tgtEl>
                                          <p:spTgt spid="1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2" nodeType="clickEffect">
                                  <p:stCondLst>
                                    <p:cond delay="0"/>
                                  </p:stCondLst>
                                  <p:iterate>
                                    <p:tmAbs val="0"/>
                                  </p:iterate>
                                  <p:childTnLst>
                                    <p:set>
                                      <p:cBhvr>
                                        <p:cTn id="16" fill="hold"/>
                                        <p:tgtEl>
                                          <p:spTgt spid="148">
                                            <p:bg/>
                                          </p:spTgt>
                                        </p:tgtEl>
                                        <p:attrNameLst>
                                          <p:attrName>style.visibility</p:attrName>
                                        </p:attrNameLst>
                                      </p:cBhvr>
                                      <p:to>
                                        <p:strVal val="visible"/>
                                      </p:to>
                                    </p:set>
                                    <p:anim calcmode="lin" valueType="num">
                                      <p:cBhvr>
                                        <p:cTn id="17" dur="500" fill="hold"/>
                                        <p:tgtEl>
                                          <p:spTgt spid="148">
                                            <p:bg/>
                                          </p:spTgt>
                                        </p:tgtEl>
                                        <p:attrNameLst>
                                          <p:attrName>ppt_w</p:attrName>
                                        </p:attrNameLst>
                                      </p:cBhvr>
                                      <p:tavLst>
                                        <p:tav tm="0">
                                          <p:val>
                                            <p:fltVal val="0"/>
                                          </p:val>
                                        </p:tav>
                                        <p:tav tm="100000">
                                          <p:val>
                                            <p:strVal val="#ppt_w"/>
                                          </p:val>
                                        </p:tav>
                                      </p:tavLst>
                                    </p:anim>
                                    <p:anim calcmode="lin" valueType="num">
                                      <p:cBhvr>
                                        <p:cTn id="18" dur="500" fill="hold"/>
                                        <p:tgtEl>
                                          <p:spTgt spid="148">
                                            <p:bg/>
                                          </p:spTgt>
                                        </p:tgtEl>
                                        <p:attrNameLst>
                                          <p:attrName>ppt_h</p:attrName>
                                        </p:attrNameLst>
                                      </p:cBhvr>
                                      <p:tavLst>
                                        <p:tav tm="0">
                                          <p:val>
                                            <p:fltVal val="0"/>
                                          </p:val>
                                        </p:tav>
                                        <p:tav tm="100000">
                                          <p:val>
                                            <p:strVal val="#ppt_h"/>
                                          </p:val>
                                        </p:tav>
                                      </p:tavLst>
                                    </p:anim>
                                  </p:childTnLst>
                                </p:cTn>
                              </p:par>
                              <p:par>
                                <p:cTn id="19" presetID="23" presetClass="entr" presetSubtype="16" fill="hold" grpId="2" nodeType="withEffect">
                                  <p:stCondLst>
                                    <p:cond delay="0"/>
                                  </p:stCondLst>
                                  <p:iterate>
                                    <p:tmAbs val="0"/>
                                  </p:iterate>
                                  <p:childTnLst>
                                    <p:set>
                                      <p:cBhvr>
                                        <p:cTn id="20" fill="hold"/>
                                        <p:tgtEl>
                                          <p:spTgt spid="148">
                                            <p:txEl>
                                              <p:pRg st="0" end="0"/>
                                            </p:txEl>
                                          </p:spTgt>
                                        </p:tgtEl>
                                        <p:attrNameLst>
                                          <p:attrName>style.visibility</p:attrName>
                                        </p:attrNameLst>
                                      </p:cBhvr>
                                      <p:to>
                                        <p:strVal val="visible"/>
                                      </p:to>
                                    </p:set>
                                    <p:anim calcmode="lin" valueType="num">
                                      <p:cBhvr>
                                        <p:cTn id="21" dur="500" fill="hold"/>
                                        <p:tgtEl>
                                          <p:spTgt spid="14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4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2" nodeType="clickEffect">
                                  <p:stCondLst>
                                    <p:cond delay="0"/>
                                  </p:stCondLst>
                                  <p:iterate>
                                    <p:tmAbs val="0"/>
                                  </p:iterate>
                                  <p:childTnLst>
                                    <p:set>
                                      <p:cBhvr>
                                        <p:cTn id="26" fill="hold"/>
                                        <p:tgtEl>
                                          <p:spTgt spid="148">
                                            <p:txEl>
                                              <p:pRg st="1" end="1"/>
                                            </p:txEl>
                                          </p:spTgt>
                                        </p:tgtEl>
                                        <p:attrNameLst>
                                          <p:attrName>style.visibility</p:attrName>
                                        </p:attrNameLst>
                                      </p:cBhvr>
                                      <p:to>
                                        <p:strVal val="visible"/>
                                      </p:to>
                                    </p:set>
                                    <p:anim calcmode="lin" valueType="num">
                                      <p:cBhvr>
                                        <p:cTn id="27" dur="500" fill="hold"/>
                                        <p:tgtEl>
                                          <p:spTgt spid="148">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14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2" nodeType="clickEffect">
                                  <p:stCondLst>
                                    <p:cond delay="0"/>
                                  </p:stCondLst>
                                  <p:iterate>
                                    <p:tmAbs val="0"/>
                                  </p:iterate>
                                  <p:childTnLst>
                                    <p:set>
                                      <p:cBhvr>
                                        <p:cTn id="32" fill="hold"/>
                                        <p:tgtEl>
                                          <p:spTgt spid="148">
                                            <p:txEl>
                                              <p:pRg st="2" end="2"/>
                                            </p:txEl>
                                          </p:spTgt>
                                        </p:tgtEl>
                                        <p:attrNameLst>
                                          <p:attrName>style.visibility</p:attrName>
                                        </p:attrNameLst>
                                      </p:cBhvr>
                                      <p:to>
                                        <p:strVal val="visible"/>
                                      </p:to>
                                    </p:set>
                                    <p:anim calcmode="lin" valueType="num">
                                      <p:cBhvr>
                                        <p:cTn id="33" dur="500" fill="hold"/>
                                        <p:tgtEl>
                                          <p:spTgt spid="148">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4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2" nodeType="clickEffect">
                                  <p:stCondLst>
                                    <p:cond delay="0"/>
                                  </p:stCondLst>
                                  <p:iterate>
                                    <p:tmAbs val="0"/>
                                  </p:iterate>
                                  <p:childTnLst>
                                    <p:set>
                                      <p:cBhvr>
                                        <p:cTn id="38" fill="hold"/>
                                        <p:tgtEl>
                                          <p:spTgt spid="148">
                                            <p:txEl>
                                              <p:pRg st="3" end="3"/>
                                            </p:txEl>
                                          </p:spTgt>
                                        </p:tgtEl>
                                        <p:attrNameLst>
                                          <p:attrName>style.visibility</p:attrName>
                                        </p:attrNameLst>
                                      </p:cBhvr>
                                      <p:to>
                                        <p:strVal val="visible"/>
                                      </p:to>
                                    </p:set>
                                    <p:anim calcmode="lin" valueType="num">
                                      <p:cBhvr>
                                        <p:cTn id="39" dur="500" fill="hold"/>
                                        <p:tgtEl>
                                          <p:spTgt spid="148">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4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build="p" bldLvl="5" animBg="1" advAuto="0"/>
      <p:bldP spid="148" grpId="2" uiExpan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514151" y="1467061"/>
            <a:ext cx="11742209" cy="129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30000"/>
              </a:lnSpc>
              <a:defRPr>
                <a:solidFill>
                  <a:schemeClr val="accent5">
                    <a:satOff val="-8700"/>
                    <a:lumOff val="-21853"/>
                  </a:schemeClr>
                </a:solidFill>
              </a:defRPr>
            </a:pPr>
            <a:r>
              <a:t>European Studies </a:t>
            </a:r>
          </a:p>
          <a:p>
            <a:pPr algn="l">
              <a:lnSpc>
                <a:spcPct val="130000"/>
              </a:lnSpc>
              <a:defRPr>
                <a:solidFill>
                  <a:schemeClr val="accent5">
                    <a:satOff val="-8700"/>
                    <a:lumOff val="-21853"/>
                  </a:schemeClr>
                </a:solidFill>
              </a:defRPr>
            </a:pPr>
            <a:r>
              <a:t>at Osnabrueck University</a:t>
            </a:r>
          </a:p>
        </p:txBody>
      </p:sp>
      <p:sp>
        <p:nvSpPr>
          <p:cNvPr id="152" name="Shape 152"/>
          <p:cNvSpPr/>
          <p:nvPr/>
        </p:nvSpPr>
        <p:spPr>
          <a:xfrm>
            <a:off x="514151" y="3037416"/>
            <a:ext cx="11742209"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3752" indent="-443752" algn="l">
              <a:lnSpc>
                <a:spcPct val="130000"/>
              </a:lnSpc>
              <a:buClr>
                <a:srgbClr val="C9C3BA"/>
              </a:buClr>
              <a:buSzPct val="125000"/>
              <a:buChar char="•"/>
              <a:defRPr>
                <a:solidFill>
                  <a:schemeClr val="accent5">
                    <a:satOff val="-8700"/>
                    <a:lumOff val="-21853"/>
                  </a:schemeClr>
                </a:solidFill>
              </a:defRPr>
            </a:lvl1pPr>
          </a:lstStyle>
          <a:p>
            <a:r>
              <a:t>Past</a:t>
            </a:r>
          </a:p>
        </p:txBody>
      </p:sp>
      <p:sp>
        <p:nvSpPr>
          <p:cNvPr id="153" name="Shape 153"/>
          <p:cNvSpPr/>
          <p:nvPr/>
        </p:nvSpPr>
        <p:spPr>
          <a:xfrm>
            <a:off x="898524" y="3771899"/>
            <a:ext cx="11742210" cy="441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spcBef>
                <a:spcPts val="1300"/>
              </a:spcBef>
              <a:buClr>
                <a:schemeClr val="accent5">
                  <a:satOff val="-8700"/>
                  <a:lumOff val="-21853"/>
                </a:schemeClr>
              </a:buClr>
              <a:buSzPct val="100000"/>
              <a:buChar char="•"/>
              <a:defRPr sz="3200">
                <a:solidFill>
                  <a:srgbClr val="5B5854"/>
                </a:solidFill>
              </a:defRPr>
            </a:pPr>
            <a:r>
              <a:t>General diversification: strengthening of natural sciences, law, psychology</a:t>
            </a:r>
          </a:p>
          <a:p>
            <a:pPr marL="228600" indent="-228600" algn="l">
              <a:spcBef>
                <a:spcPts val="1300"/>
              </a:spcBef>
              <a:buClr>
                <a:schemeClr val="accent5">
                  <a:satOff val="-8700"/>
                  <a:lumOff val="-21853"/>
                </a:schemeClr>
              </a:buClr>
              <a:buSzPct val="100000"/>
              <a:buChar char="•"/>
              <a:defRPr sz="3200">
                <a:solidFill>
                  <a:srgbClr val="5B5854"/>
                </a:solidFill>
              </a:defRPr>
            </a:pPr>
            <a:r>
              <a:t>in the humanities: Focus on Migration Studies and Europe</a:t>
            </a:r>
          </a:p>
          <a:p>
            <a:pPr marL="228600" indent="-228600" algn="l">
              <a:spcBef>
                <a:spcPts val="1300"/>
              </a:spcBef>
              <a:buClr>
                <a:schemeClr val="accent5">
                  <a:satOff val="-8700"/>
                  <a:lumOff val="-21853"/>
                </a:schemeClr>
              </a:buClr>
              <a:buSzPct val="100000"/>
              <a:buChar char="•"/>
              <a:defRPr sz="3200">
                <a:solidFill>
                  <a:srgbClr val="5B5854"/>
                </a:solidFill>
              </a:defRPr>
            </a:pPr>
            <a:r>
              <a:t>1994: Graduate School / Doctoral Program concerned with European issues and European identity (political, social, cultural)</a:t>
            </a:r>
          </a:p>
          <a:p>
            <a:pPr marL="228600" indent="-228600" algn="l">
              <a:spcBef>
                <a:spcPts val="1300"/>
              </a:spcBef>
              <a:buClr>
                <a:schemeClr val="accent5">
                  <a:satOff val="-8700"/>
                  <a:lumOff val="-21853"/>
                </a:schemeClr>
              </a:buClr>
              <a:buSzPct val="100000"/>
              <a:buChar char="•"/>
              <a:defRPr sz="3200">
                <a:solidFill>
                  <a:srgbClr val="5B5854"/>
                </a:solidFill>
              </a:defRPr>
            </a:pPr>
            <a:r>
              <a:t>1995: Founding of Institute for Migration and Intercultural Studies (IMIS)</a:t>
            </a:r>
          </a:p>
          <a:p>
            <a:pPr marL="228600" indent="-228600" algn="l">
              <a:spcBef>
                <a:spcPts val="1300"/>
              </a:spcBef>
              <a:buClr>
                <a:schemeClr val="accent5">
                  <a:satOff val="-8700"/>
                  <a:lumOff val="-21853"/>
                </a:schemeClr>
              </a:buClr>
              <a:buSzPct val="100000"/>
              <a:buChar char="•"/>
              <a:defRPr sz="3200">
                <a:solidFill>
                  <a:srgbClr val="5B5854"/>
                </a:solidFill>
              </a:defRPr>
            </a:pPr>
            <a:r>
              <a:t>2007: Jean Monnet Center for Excellence in European Studies</a:t>
            </a:r>
          </a:p>
        </p:txBody>
      </p:sp>
      <p:pic>
        <p:nvPicPr>
          <p:cNvPr id="154" name="Innenhof_Pollert.jpg"/>
          <p:cNvPicPr>
            <a:picLocks noChangeAspect="1"/>
          </p:cNvPicPr>
          <p:nvPr/>
        </p:nvPicPr>
        <p:blipFill>
          <a:blip r:embed="rId2">
            <a:alphaModFix amt="12688"/>
            <a:extLst/>
          </a:blip>
          <a:stretch>
            <a:fillRect/>
          </a:stretch>
        </p:blipFill>
        <p:spPr>
          <a:xfrm>
            <a:off x="3164037" y="3111116"/>
            <a:ext cx="9618099" cy="3940088"/>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53">
                                            <p:bg/>
                                          </p:spTgt>
                                        </p:tgtEl>
                                        <p:attrNameLst>
                                          <p:attrName>style.visibility</p:attrName>
                                        </p:attrNameLst>
                                      </p:cBhvr>
                                      <p:to>
                                        <p:strVal val="visible"/>
                                      </p:to>
                                    </p:set>
                                    <p:anim calcmode="lin" valueType="num">
                                      <p:cBhvr>
                                        <p:cTn id="7" dur="900" fill="hold"/>
                                        <p:tgtEl>
                                          <p:spTgt spid="153">
                                            <p:bg/>
                                          </p:spTgt>
                                        </p:tgtEl>
                                        <p:attrNameLst>
                                          <p:attrName>ppt_w</p:attrName>
                                        </p:attrNameLst>
                                      </p:cBhvr>
                                      <p:tavLst>
                                        <p:tav tm="0">
                                          <p:val>
                                            <p:fltVal val="0"/>
                                          </p:val>
                                        </p:tav>
                                        <p:tav tm="100000">
                                          <p:val>
                                            <p:strVal val="#ppt_w"/>
                                          </p:val>
                                        </p:tav>
                                      </p:tavLst>
                                    </p:anim>
                                    <p:anim calcmode="lin" valueType="num">
                                      <p:cBhvr>
                                        <p:cTn id="8" dur="900" fill="hold"/>
                                        <p:tgtEl>
                                          <p:spTgt spid="153">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53">
                                            <p:txEl>
                                              <p:pRg st="0" end="0"/>
                                            </p:txEl>
                                          </p:spTgt>
                                        </p:tgtEl>
                                        <p:attrNameLst>
                                          <p:attrName>style.visibility</p:attrName>
                                        </p:attrNameLst>
                                      </p:cBhvr>
                                      <p:to>
                                        <p:strVal val="visible"/>
                                      </p:to>
                                    </p:set>
                                    <p:anim calcmode="lin" valueType="num">
                                      <p:cBhvr>
                                        <p:cTn id="11" dur="900" fill="hold"/>
                                        <p:tgtEl>
                                          <p:spTgt spid="153">
                                            <p:txEl>
                                              <p:pRg st="0" end="0"/>
                                            </p:txEl>
                                          </p:spTgt>
                                        </p:tgtEl>
                                        <p:attrNameLst>
                                          <p:attrName>ppt_w</p:attrName>
                                        </p:attrNameLst>
                                      </p:cBhvr>
                                      <p:tavLst>
                                        <p:tav tm="0">
                                          <p:val>
                                            <p:fltVal val="0"/>
                                          </p:val>
                                        </p:tav>
                                        <p:tav tm="100000">
                                          <p:val>
                                            <p:strVal val="#ppt_w"/>
                                          </p:val>
                                        </p:tav>
                                      </p:tavLst>
                                    </p:anim>
                                    <p:anim calcmode="lin" valueType="num">
                                      <p:cBhvr>
                                        <p:cTn id="12" dur="900" fill="hold"/>
                                        <p:tgtEl>
                                          <p:spTgt spid="15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153">
                                            <p:txEl>
                                              <p:pRg st="1" end="1"/>
                                            </p:txEl>
                                          </p:spTgt>
                                        </p:tgtEl>
                                        <p:attrNameLst>
                                          <p:attrName>style.visibility</p:attrName>
                                        </p:attrNameLst>
                                      </p:cBhvr>
                                      <p:to>
                                        <p:strVal val="visible"/>
                                      </p:to>
                                    </p:set>
                                    <p:anim calcmode="lin" valueType="num">
                                      <p:cBhvr>
                                        <p:cTn id="17" dur="900" fill="hold"/>
                                        <p:tgtEl>
                                          <p:spTgt spid="153">
                                            <p:txEl>
                                              <p:pRg st="1" end="1"/>
                                            </p:txEl>
                                          </p:spTgt>
                                        </p:tgtEl>
                                        <p:attrNameLst>
                                          <p:attrName>ppt_w</p:attrName>
                                        </p:attrNameLst>
                                      </p:cBhvr>
                                      <p:tavLst>
                                        <p:tav tm="0">
                                          <p:val>
                                            <p:fltVal val="0"/>
                                          </p:val>
                                        </p:tav>
                                        <p:tav tm="100000">
                                          <p:val>
                                            <p:strVal val="#ppt_w"/>
                                          </p:val>
                                        </p:tav>
                                      </p:tavLst>
                                    </p:anim>
                                    <p:anim calcmode="lin" valueType="num">
                                      <p:cBhvr>
                                        <p:cTn id="18" dur="900" fill="hold"/>
                                        <p:tgtEl>
                                          <p:spTgt spid="15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153">
                                            <p:txEl>
                                              <p:pRg st="2" end="2"/>
                                            </p:txEl>
                                          </p:spTgt>
                                        </p:tgtEl>
                                        <p:attrNameLst>
                                          <p:attrName>style.visibility</p:attrName>
                                        </p:attrNameLst>
                                      </p:cBhvr>
                                      <p:to>
                                        <p:strVal val="visible"/>
                                      </p:to>
                                    </p:set>
                                    <p:anim calcmode="lin" valueType="num">
                                      <p:cBhvr>
                                        <p:cTn id="23" dur="900" fill="hold"/>
                                        <p:tgtEl>
                                          <p:spTgt spid="153">
                                            <p:txEl>
                                              <p:pRg st="2" end="2"/>
                                            </p:txEl>
                                          </p:spTgt>
                                        </p:tgtEl>
                                        <p:attrNameLst>
                                          <p:attrName>ppt_w</p:attrName>
                                        </p:attrNameLst>
                                      </p:cBhvr>
                                      <p:tavLst>
                                        <p:tav tm="0">
                                          <p:val>
                                            <p:fltVal val="0"/>
                                          </p:val>
                                        </p:tav>
                                        <p:tav tm="100000">
                                          <p:val>
                                            <p:strVal val="#ppt_w"/>
                                          </p:val>
                                        </p:tav>
                                      </p:tavLst>
                                    </p:anim>
                                    <p:anim calcmode="lin" valueType="num">
                                      <p:cBhvr>
                                        <p:cTn id="24" dur="900" fill="hold"/>
                                        <p:tgtEl>
                                          <p:spTgt spid="15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153">
                                            <p:txEl>
                                              <p:pRg st="3" end="3"/>
                                            </p:txEl>
                                          </p:spTgt>
                                        </p:tgtEl>
                                        <p:attrNameLst>
                                          <p:attrName>style.visibility</p:attrName>
                                        </p:attrNameLst>
                                      </p:cBhvr>
                                      <p:to>
                                        <p:strVal val="visible"/>
                                      </p:to>
                                    </p:set>
                                    <p:anim calcmode="lin" valueType="num">
                                      <p:cBhvr>
                                        <p:cTn id="29" dur="900" fill="hold"/>
                                        <p:tgtEl>
                                          <p:spTgt spid="153">
                                            <p:txEl>
                                              <p:pRg st="3" end="3"/>
                                            </p:txEl>
                                          </p:spTgt>
                                        </p:tgtEl>
                                        <p:attrNameLst>
                                          <p:attrName>ppt_w</p:attrName>
                                        </p:attrNameLst>
                                      </p:cBhvr>
                                      <p:tavLst>
                                        <p:tav tm="0">
                                          <p:val>
                                            <p:fltVal val="0"/>
                                          </p:val>
                                        </p:tav>
                                        <p:tav tm="100000">
                                          <p:val>
                                            <p:strVal val="#ppt_w"/>
                                          </p:val>
                                        </p:tav>
                                      </p:tavLst>
                                    </p:anim>
                                    <p:anim calcmode="lin" valueType="num">
                                      <p:cBhvr>
                                        <p:cTn id="30" dur="900" fill="hold"/>
                                        <p:tgtEl>
                                          <p:spTgt spid="15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1" nodeType="clickEffect">
                                  <p:stCondLst>
                                    <p:cond delay="0"/>
                                  </p:stCondLst>
                                  <p:iterate>
                                    <p:tmAbs val="0"/>
                                  </p:iterate>
                                  <p:childTnLst>
                                    <p:set>
                                      <p:cBhvr>
                                        <p:cTn id="34" fill="hold"/>
                                        <p:tgtEl>
                                          <p:spTgt spid="153">
                                            <p:txEl>
                                              <p:pRg st="4" end="4"/>
                                            </p:txEl>
                                          </p:spTgt>
                                        </p:tgtEl>
                                        <p:attrNameLst>
                                          <p:attrName>style.visibility</p:attrName>
                                        </p:attrNameLst>
                                      </p:cBhvr>
                                      <p:to>
                                        <p:strVal val="visible"/>
                                      </p:to>
                                    </p:set>
                                    <p:anim calcmode="lin" valueType="num">
                                      <p:cBhvr>
                                        <p:cTn id="35" dur="900" fill="hold"/>
                                        <p:tgtEl>
                                          <p:spTgt spid="153">
                                            <p:txEl>
                                              <p:pRg st="4" end="4"/>
                                            </p:txEl>
                                          </p:spTgt>
                                        </p:tgtEl>
                                        <p:attrNameLst>
                                          <p:attrName>ppt_w</p:attrName>
                                        </p:attrNameLst>
                                      </p:cBhvr>
                                      <p:tavLst>
                                        <p:tav tm="0">
                                          <p:val>
                                            <p:fltVal val="0"/>
                                          </p:val>
                                        </p:tav>
                                        <p:tav tm="100000">
                                          <p:val>
                                            <p:strVal val="#ppt_w"/>
                                          </p:val>
                                        </p:tav>
                                      </p:tavLst>
                                    </p:anim>
                                    <p:anim calcmode="lin" valueType="num">
                                      <p:cBhvr>
                                        <p:cTn id="36" dur="900" fill="hold"/>
                                        <p:tgtEl>
                                          <p:spTgt spid="15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p:nvPr/>
        </p:nvSpPr>
        <p:spPr>
          <a:xfrm>
            <a:off x="514151" y="1467061"/>
            <a:ext cx="11742209" cy="129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30000"/>
              </a:lnSpc>
              <a:defRPr>
                <a:solidFill>
                  <a:schemeClr val="accent5">
                    <a:satOff val="-8700"/>
                    <a:lumOff val="-21853"/>
                  </a:schemeClr>
                </a:solidFill>
              </a:defRPr>
            </a:pPr>
            <a:r>
              <a:t>European Studies </a:t>
            </a:r>
          </a:p>
          <a:p>
            <a:pPr algn="l">
              <a:lnSpc>
                <a:spcPct val="130000"/>
              </a:lnSpc>
              <a:defRPr>
                <a:solidFill>
                  <a:schemeClr val="accent5">
                    <a:satOff val="-8700"/>
                    <a:lumOff val="-21853"/>
                  </a:schemeClr>
                </a:solidFill>
              </a:defRPr>
            </a:pPr>
            <a:r>
              <a:t>at Osnabrueck University</a:t>
            </a:r>
          </a:p>
        </p:txBody>
      </p:sp>
      <p:sp>
        <p:nvSpPr>
          <p:cNvPr id="157" name="Shape 157"/>
          <p:cNvSpPr/>
          <p:nvPr/>
        </p:nvSpPr>
        <p:spPr>
          <a:xfrm>
            <a:off x="514151" y="3037416"/>
            <a:ext cx="11742209"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3752" indent="-443752" algn="l">
              <a:lnSpc>
                <a:spcPct val="130000"/>
              </a:lnSpc>
              <a:buClr>
                <a:srgbClr val="C9C3BA"/>
              </a:buClr>
              <a:buSzPct val="125000"/>
              <a:buChar char="•"/>
              <a:defRPr>
                <a:solidFill>
                  <a:schemeClr val="accent5">
                    <a:satOff val="-8700"/>
                    <a:lumOff val="-21853"/>
                  </a:schemeClr>
                </a:solidFill>
              </a:defRPr>
            </a:lvl1pPr>
          </a:lstStyle>
          <a:p>
            <a:r>
              <a:t>Past</a:t>
            </a:r>
          </a:p>
        </p:txBody>
      </p:sp>
      <p:sp>
        <p:nvSpPr>
          <p:cNvPr id="158" name="Shape 158"/>
          <p:cNvSpPr/>
          <p:nvPr/>
        </p:nvSpPr>
        <p:spPr>
          <a:xfrm>
            <a:off x="881591" y="4217457"/>
            <a:ext cx="11742210" cy="209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spcBef>
                <a:spcPts val="1300"/>
              </a:spcBef>
              <a:buClr>
                <a:schemeClr val="accent5">
                  <a:satOff val="-8700"/>
                  <a:lumOff val="-21853"/>
                </a:schemeClr>
              </a:buClr>
              <a:buSzPct val="100000"/>
              <a:buChar char="•"/>
              <a:defRPr sz="3200">
                <a:solidFill>
                  <a:srgbClr val="5B5854"/>
                </a:solidFill>
              </a:defRPr>
            </a:pPr>
            <a:r>
              <a:t>1990 German reunification =&gt; realignment and reassessment of national (internal) and European (external) identity and role</a:t>
            </a:r>
          </a:p>
          <a:p>
            <a:pPr marL="228600" indent="-228600" algn="l">
              <a:spcBef>
                <a:spcPts val="1300"/>
              </a:spcBef>
              <a:buClr>
                <a:schemeClr val="accent5">
                  <a:satOff val="-8700"/>
                  <a:lumOff val="-21853"/>
                </a:schemeClr>
              </a:buClr>
              <a:buSzPct val="100000"/>
              <a:buChar char="•"/>
              <a:defRPr sz="3200">
                <a:solidFill>
                  <a:srgbClr val="5B5854"/>
                </a:solidFill>
              </a:defRPr>
            </a:pPr>
            <a:r>
              <a:t>1999 'Bologna Reform' =&gt; alignment of study programs and degrees across Europe to enhance student mobility and employment options</a:t>
            </a:r>
          </a:p>
        </p:txBody>
      </p:sp>
      <p:pic>
        <p:nvPicPr>
          <p:cNvPr id="6" name="Innenhof_Pollert.jpg"/>
          <p:cNvPicPr>
            <a:picLocks noChangeAspect="1"/>
          </p:cNvPicPr>
          <p:nvPr/>
        </p:nvPicPr>
        <p:blipFill>
          <a:blip r:embed="rId2">
            <a:alphaModFix amt="12688"/>
            <a:extLst/>
          </a:blip>
          <a:stretch>
            <a:fillRect/>
          </a:stretch>
        </p:blipFill>
        <p:spPr>
          <a:xfrm>
            <a:off x="3164037" y="3111116"/>
            <a:ext cx="9618099" cy="3940088"/>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58">
                                            <p:bg/>
                                          </p:spTgt>
                                        </p:tgtEl>
                                        <p:attrNameLst>
                                          <p:attrName>style.visibility</p:attrName>
                                        </p:attrNameLst>
                                      </p:cBhvr>
                                      <p:to>
                                        <p:strVal val="visible"/>
                                      </p:to>
                                    </p:set>
                                    <p:anim calcmode="lin" valueType="num">
                                      <p:cBhvr>
                                        <p:cTn id="7" dur="900" fill="hold"/>
                                        <p:tgtEl>
                                          <p:spTgt spid="158">
                                            <p:bg/>
                                          </p:spTgt>
                                        </p:tgtEl>
                                        <p:attrNameLst>
                                          <p:attrName>ppt_w</p:attrName>
                                        </p:attrNameLst>
                                      </p:cBhvr>
                                      <p:tavLst>
                                        <p:tav tm="0">
                                          <p:val>
                                            <p:fltVal val="0"/>
                                          </p:val>
                                        </p:tav>
                                        <p:tav tm="100000">
                                          <p:val>
                                            <p:strVal val="#ppt_w"/>
                                          </p:val>
                                        </p:tav>
                                      </p:tavLst>
                                    </p:anim>
                                    <p:anim calcmode="lin" valueType="num">
                                      <p:cBhvr>
                                        <p:cTn id="8" dur="900" fill="hold"/>
                                        <p:tgtEl>
                                          <p:spTgt spid="158">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58">
                                            <p:txEl>
                                              <p:pRg st="0" end="0"/>
                                            </p:txEl>
                                          </p:spTgt>
                                        </p:tgtEl>
                                        <p:attrNameLst>
                                          <p:attrName>style.visibility</p:attrName>
                                        </p:attrNameLst>
                                      </p:cBhvr>
                                      <p:to>
                                        <p:strVal val="visible"/>
                                      </p:to>
                                    </p:set>
                                    <p:anim calcmode="lin" valueType="num">
                                      <p:cBhvr>
                                        <p:cTn id="11" dur="900" fill="hold"/>
                                        <p:tgtEl>
                                          <p:spTgt spid="158">
                                            <p:txEl>
                                              <p:pRg st="0" end="0"/>
                                            </p:txEl>
                                          </p:spTgt>
                                        </p:tgtEl>
                                        <p:attrNameLst>
                                          <p:attrName>ppt_w</p:attrName>
                                        </p:attrNameLst>
                                      </p:cBhvr>
                                      <p:tavLst>
                                        <p:tav tm="0">
                                          <p:val>
                                            <p:fltVal val="0"/>
                                          </p:val>
                                        </p:tav>
                                        <p:tav tm="100000">
                                          <p:val>
                                            <p:strVal val="#ppt_w"/>
                                          </p:val>
                                        </p:tav>
                                      </p:tavLst>
                                    </p:anim>
                                    <p:anim calcmode="lin" valueType="num">
                                      <p:cBhvr>
                                        <p:cTn id="12" dur="900" fill="hold"/>
                                        <p:tgtEl>
                                          <p:spTgt spid="15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158">
                                            <p:txEl>
                                              <p:pRg st="1" end="1"/>
                                            </p:txEl>
                                          </p:spTgt>
                                        </p:tgtEl>
                                        <p:attrNameLst>
                                          <p:attrName>style.visibility</p:attrName>
                                        </p:attrNameLst>
                                      </p:cBhvr>
                                      <p:to>
                                        <p:strVal val="visible"/>
                                      </p:to>
                                    </p:set>
                                    <p:anim calcmode="lin" valueType="num">
                                      <p:cBhvr>
                                        <p:cTn id="17" dur="900" fill="hold"/>
                                        <p:tgtEl>
                                          <p:spTgt spid="158">
                                            <p:txEl>
                                              <p:pRg st="1" end="1"/>
                                            </p:txEl>
                                          </p:spTgt>
                                        </p:tgtEl>
                                        <p:attrNameLst>
                                          <p:attrName>ppt_w</p:attrName>
                                        </p:attrNameLst>
                                      </p:cBhvr>
                                      <p:tavLst>
                                        <p:tav tm="0">
                                          <p:val>
                                            <p:fltVal val="0"/>
                                          </p:val>
                                        </p:tav>
                                        <p:tav tm="100000">
                                          <p:val>
                                            <p:strVal val="#ppt_w"/>
                                          </p:val>
                                        </p:tav>
                                      </p:tavLst>
                                    </p:anim>
                                    <p:anim calcmode="lin" valueType="num">
                                      <p:cBhvr>
                                        <p:cTn id="18" dur="900" fill="hold"/>
                                        <p:tgtEl>
                                          <p:spTgt spid="158">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514151" y="1467061"/>
            <a:ext cx="11742209" cy="129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30000"/>
              </a:lnSpc>
              <a:defRPr>
                <a:solidFill>
                  <a:schemeClr val="accent5">
                    <a:satOff val="-8700"/>
                    <a:lumOff val="-21853"/>
                  </a:schemeClr>
                </a:solidFill>
              </a:defRPr>
            </a:pPr>
            <a:r>
              <a:t>European Studies </a:t>
            </a:r>
          </a:p>
          <a:p>
            <a:pPr algn="l">
              <a:lnSpc>
                <a:spcPct val="130000"/>
              </a:lnSpc>
              <a:defRPr>
                <a:solidFill>
                  <a:schemeClr val="accent5">
                    <a:satOff val="-8700"/>
                    <a:lumOff val="-21853"/>
                  </a:schemeClr>
                </a:solidFill>
              </a:defRPr>
            </a:pPr>
            <a:r>
              <a:t>at Osnabrueck University</a:t>
            </a:r>
          </a:p>
        </p:txBody>
      </p:sp>
      <p:sp>
        <p:nvSpPr>
          <p:cNvPr id="162" name="Shape 162"/>
          <p:cNvSpPr/>
          <p:nvPr/>
        </p:nvSpPr>
        <p:spPr>
          <a:xfrm>
            <a:off x="514151" y="3037416"/>
            <a:ext cx="11742209"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3752" indent="-443752" algn="l">
              <a:lnSpc>
                <a:spcPct val="130000"/>
              </a:lnSpc>
              <a:buClr>
                <a:srgbClr val="C9C3BA"/>
              </a:buClr>
              <a:buSzPct val="125000"/>
              <a:buChar char="•"/>
              <a:defRPr>
                <a:solidFill>
                  <a:schemeClr val="accent5">
                    <a:satOff val="-8700"/>
                    <a:lumOff val="-21853"/>
                  </a:schemeClr>
                </a:solidFill>
              </a:defRPr>
            </a:lvl1pPr>
          </a:lstStyle>
          <a:p>
            <a:r>
              <a:t>Past</a:t>
            </a:r>
          </a:p>
        </p:txBody>
      </p:sp>
      <p:sp>
        <p:nvSpPr>
          <p:cNvPr id="163" name="Shape 163"/>
          <p:cNvSpPr/>
          <p:nvPr/>
        </p:nvSpPr>
        <p:spPr>
          <a:xfrm>
            <a:off x="881591" y="3942184"/>
            <a:ext cx="11742210" cy="392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spcBef>
                <a:spcPts val="1300"/>
              </a:spcBef>
              <a:buClr>
                <a:schemeClr val="accent5">
                  <a:satOff val="-8700"/>
                  <a:lumOff val="-21853"/>
                </a:schemeClr>
              </a:buClr>
              <a:buSzPct val="100000"/>
              <a:buChar char="•"/>
              <a:defRPr sz="3200">
                <a:solidFill>
                  <a:srgbClr val="5B5854"/>
                </a:solidFill>
              </a:defRPr>
            </a:pPr>
            <a:r>
              <a:t>new study programs, esp. new B.A. programs enforce massive redistribution of resources within faculties (teaching personell, budgets)</a:t>
            </a:r>
          </a:p>
          <a:p>
            <a:pPr marL="228600" indent="-228600" algn="l">
              <a:spcBef>
                <a:spcPts val="1300"/>
              </a:spcBef>
              <a:buClr>
                <a:schemeClr val="accent5">
                  <a:satOff val="-8700"/>
                  <a:lumOff val="-21853"/>
                </a:schemeClr>
              </a:buClr>
              <a:buSzPct val="100000"/>
              <a:buChar char="•"/>
              <a:defRPr sz="3200">
                <a:solidFill>
                  <a:srgbClr val="5B5854"/>
                </a:solidFill>
              </a:defRPr>
            </a:pPr>
            <a:r>
              <a:t>gradual separation of social/political science programs concerned with Europe (B.A. program in 'European Studies') and complementary studies in the humanities (after 2004 all B.A. programs in languages and literatures are focused on teachers education)</a:t>
            </a:r>
          </a:p>
        </p:txBody>
      </p:sp>
      <p:pic>
        <p:nvPicPr>
          <p:cNvPr id="6" name="Innenhof_Pollert.jpg"/>
          <p:cNvPicPr>
            <a:picLocks noChangeAspect="1"/>
          </p:cNvPicPr>
          <p:nvPr/>
        </p:nvPicPr>
        <p:blipFill>
          <a:blip r:embed="rId2">
            <a:alphaModFix amt="12688"/>
            <a:extLst/>
          </a:blip>
          <a:stretch>
            <a:fillRect/>
          </a:stretch>
        </p:blipFill>
        <p:spPr>
          <a:xfrm>
            <a:off x="3164037" y="3111116"/>
            <a:ext cx="9618099" cy="3940088"/>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63">
                                            <p:bg/>
                                          </p:spTgt>
                                        </p:tgtEl>
                                        <p:attrNameLst>
                                          <p:attrName>style.visibility</p:attrName>
                                        </p:attrNameLst>
                                      </p:cBhvr>
                                      <p:to>
                                        <p:strVal val="visible"/>
                                      </p:to>
                                    </p:set>
                                    <p:anim calcmode="lin" valueType="num">
                                      <p:cBhvr>
                                        <p:cTn id="7" dur="900" fill="hold"/>
                                        <p:tgtEl>
                                          <p:spTgt spid="163">
                                            <p:bg/>
                                          </p:spTgt>
                                        </p:tgtEl>
                                        <p:attrNameLst>
                                          <p:attrName>ppt_w</p:attrName>
                                        </p:attrNameLst>
                                      </p:cBhvr>
                                      <p:tavLst>
                                        <p:tav tm="0">
                                          <p:val>
                                            <p:fltVal val="0"/>
                                          </p:val>
                                        </p:tav>
                                        <p:tav tm="100000">
                                          <p:val>
                                            <p:strVal val="#ppt_w"/>
                                          </p:val>
                                        </p:tav>
                                      </p:tavLst>
                                    </p:anim>
                                    <p:anim calcmode="lin" valueType="num">
                                      <p:cBhvr>
                                        <p:cTn id="8" dur="900" fill="hold"/>
                                        <p:tgtEl>
                                          <p:spTgt spid="163">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63">
                                            <p:txEl>
                                              <p:pRg st="0" end="0"/>
                                            </p:txEl>
                                          </p:spTgt>
                                        </p:tgtEl>
                                        <p:attrNameLst>
                                          <p:attrName>style.visibility</p:attrName>
                                        </p:attrNameLst>
                                      </p:cBhvr>
                                      <p:to>
                                        <p:strVal val="visible"/>
                                      </p:to>
                                    </p:set>
                                    <p:anim calcmode="lin" valueType="num">
                                      <p:cBhvr>
                                        <p:cTn id="11" dur="900" fill="hold"/>
                                        <p:tgtEl>
                                          <p:spTgt spid="163">
                                            <p:txEl>
                                              <p:pRg st="0" end="0"/>
                                            </p:txEl>
                                          </p:spTgt>
                                        </p:tgtEl>
                                        <p:attrNameLst>
                                          <p:attrName>ppt_w</p:attrName>
                                        </p:attrNameLst>
                                      </p:cBhvr>
                                      <p:tavLst>
                                        <p:tav tm="0">
                                          <p:val>
                                            <p:fltVal val="0"/>
                                          </p:val>
                                        </p:tav>
                                        <p:tav tm="100000">
                                          <p:val>
                                            <p:strVal val="#ppt_w"/>
                                          </p:val>
                                        </p:tav>
                                      </p:tavLst>
                                    </p:anim>
                                    <p:anim calcmode="lin" valueType="num">
                                      <p:cBhvr>
                                        <p:cTn id="12" dur="900" fill="hold"/>
                                        <p:tgtEl>
                                          <p:spTgt spid="1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163">
                                            <p:txEl>
                                              <p:pRg st="1" end="1"/>
                                            </p:txEl>
                                          </p:spTgt>
                                        </p:tgtEl>
                                        <p:attrNameLst>
                                          <p:attrName>style.visibility</p:attrName>
                                        </p:attrNameLst>
                                      </p:cBhvr>
                                      <p:to>
                                        <p:strVal val="visible"/>
                                      </p:to>
                                    </p:set>
                                    <p:anim calcmode="lin" valueType="num">
                                      <p:cBhvr>
                                        <p:cTn id="17" dur="900" fill="hold"/>
                                        <p:tgtEl>
                                          <p:spTgt spid="163">
                                            <p:txEl>
                                              <p:pRg st="1" end="1"/>
                                            </p:txEl>
                                          </p:spTgt>
                                        </p:tgtEl>
                                        <p:attrNameLst>
                                          <p:attrName>ppt_w</p:attrName>
                                        </p:attrNameLst>
                                      </p:cBhvr>
                                      <p:tavLst>
                                        <p:tav tm="0">
                                          <p:val>
                                            <p:fltVal val="0"/>
                                          </p:val>
                                        </p:tav>
                                        <p:tav tm="100000">
                                          <p:val>
                                            <p:strVal val="#ppt_w"/>
                                          </p:val>
                                        </p:tav>
                                      </p:tavLst>
                                    </p:anim>
                                    <p:anim calcmode="lin" valueType="num">
                                      <p:cBhvr>
                                        <p:cTn id="18" dur="900" fill="hold"/>
                                        <p:tgtEl>
                                          <p:spTgt spid="16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p:nvPr/>
        </p:nvSpPr>
        <p:spPr>
          <a:xfrm>
            <a:off x="514151" y="1467061"/>
            <a:ext cx="11742209" cy="129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30000"/>
              </a:lnSpc>
              <a:defRPr>
                <a:solidFill>
                  <a:schemeClr val="accent5">
                    <a:satOff val="-8700"/>
                    <a:lumOff val="-21853"/>
                  </a:schemeClr>
                </a:solidFill>
              </a:defRPr>
            </a:pPr>
            <a:r>
              <a:t>European Studies </a:t>
            </a:r>
          </a:p>
          <a:p>
            <a:pPr algn="l">
              <a:lnSpc>
                <a:spcPct val="130000"/>
              </a:lnSpc>
              <a:defRPr>
                <a:solidFill>
                  <a:schemeClr val="accent5">
                    <a:satOff val="-8700"/>
                    <a:lumOff val="-21853"/>
                  </a:schemeClr>
                </a:solidFill>
              </a:defRPr>
            </a:pPr>
            <a:r>
              <a:t>at Osnabrueck University</a:t>
            </a:r>
          </a:p>
        </p:txBody>
      </p:sp>
      <p:sp>
        <p:nvSpPr>
          <p:cNvPr id="167" name="Shape 167"/>
          <p:cNvSpPr/>
          <p:nvPr/>
        </p:nvSpPr>
        <p:spPr>
          <a:xfrm>
            <a:off x="514151" y="3037416"/>
            <a:ext cx="11742209"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3752" indent="-443752" algn="l">
              <a:lnSpc>
                <a:spcPct val="130000"/>
              </a:lnSpc>
              <a:buClr>
                <a:srgbClr val="C9C3BA"/>
              </a:buClr>
              <a:buSzPct val="125000"/>
              <a:buChar char="•"/>
              <a:defRPr>
                <a:solidFill>
                  <a:schemeClr val="accent5">
                    <a:satOff val="-8700"/>
                    <a:lumOff val="-21853"/>
                  </a:schemeClr>
                </a:solidFill>
              </a:defRPr>
            </a:lvl1pPr>
          </a:lstStyle>
          <a:p>
            <a:r>
              <a:t>Present</a:t>
            </a:r>
          </a:p>
        </p:txBody>
      </p:sp>
      <p:sp>
        <p:nvSpPr>
          <p:cNvPr id="168" name="Shape 168"/>
          <p:cNvSpPr/>
          <p:nvPr/>
        </p:nvSpPr>
        <p:spPr>
          <a:xfrm>
            <a:off x="932391" y="3898045"/>
            <a:ext cx="11742210" cy="44767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599" indent="-228599" algn="l">
              <a:lnSpc>
                <a:spcPct val="90000"/>
              </a:lnSpc>
              <a:spcBef>
                <a:spcPts val="1300"/>
              </a:spcBef>
              <a:buClr>
                <a:schemeClr val="accent5">
                  <a:satOff val="-8700"/>
                  <a:lumOff val="-21853"/>
                </a:schemeClr>
              </a:buClr>
              <a:buSzPct val="100000"/>
              <a:buChar char="•"/>
              <a:defRPr sz="3000">
                <a:solidFill>
                  <a:srgbClr val="5B5854"/>
                </a:solidFill>
              </a:defRPr>
            </a:pPr>
            <a:r>
              <a:t>after attempts (in 2005-6) to build a common masters program in European studies between the social sciences and the humanities fail, the social sciences develop a proprietary B.A. program to be completed with a M.A. program in 'European Governance'</a:t>
            </a:r>
          </a:p>
          <a:p>
            <a:pPr marL="228599" indent="-228599" algn="l">
              <a:lnSpc>
                <a:spcPct val="90000"/>
              </a:lnSpc>
              <a:spcBef>
                <a:spcPts val="1300"/>
              </a:spcBef>
              <a:buClr>
                <a:schemeClr val="accent5">
                  <a:satOff val="-8700"/>
                  <a:lumOff val="-21853"/>
                </a:schemeClr>
              </a:buClr>
              <a:buSzPct val="100000"/>
              <a:buChar char="•"/>
              <a:defRPr sz="3000">
                <a:solidFill>
                  <a:srgbClr val="5B5854"/>
                </a:solidFill>
              </a:defRPr>
            </a:pPr>
            <a:r>
              <a:t>in 2007 the faculty of languages and literatures starts to develop two new M.A. programs with a focus on Europe:  "European Cultures and Literatures" (literary and cultural studies) and "Language in Europe" (in linguistics)</a:t>
            </a:r>
          </a:p>
          <a:p>
            <a:pPr marL="228599" indent="-228599" algn="l">
              <a:lnSpc>
                <a:spcPct val="90000"/>
              </a:lnSpc>
              <a:spcBef>
                <a:spcPts val="1300"/>
              </a:spcBef>
              <a:buClr>
                <a:schemeClr val="accent5">
                  <a:satOff val="-8700"/>
                  <a:lumOff val="-21853"/>
                </a:schemeClr>
              </a:buClr>
              <a:buSzPct val="100000"/>
              <a:buChar char="•"/>
              <a:defRPr sz="3000">
                <a:solidFill>
                  <a:srgbClr val="5B5854"/>
                </a:solidFill>
              </a:defRPr>
            </a:pPr>
            <a:r>
              <a:t>both programs are meant as complements to the social science programs and have turned into the faculty’s most attractive M.A. programs</a:t>
            </a:r>
          </a:p>
        </p:txBody>
      </p:sp>
      <p:pic>
        <p:nvPicPr>
          <p:cNvPr id="6" name="Innenhof_Pollert.jpg"/>
          <p:cNvPicPr>
            <a:picLocks noChangeAspect="1"/>
          </p:cNvPicPr>
          <p:nvPr/>
        </p:nvPicPr>
        <p:blipFill>
          <a:blip r:embed="rId2">
            <a:alphaModFix amt="12688"/>
            <a:extLst/>
          </a:blip>
          <a:stretch>
            <a:fillRect/>
          </a:stretch>
        </p:blipFill>
        <p:spPr>
          <a:xfrm>
            <a:off x="3164037" y="3111116"/>
            <a:ext cx="9618099" cy="3940088"/>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68">
                                            <p:bg/>
                                          </p:spTgt>
                                        </p:tgtEl>
                                        <p:attrNameLst>
                                          <p:attrName>style.visibility</p:attrName>
                                        </p:attrNameLst>
                                      </p:cBhvr>
                                      <p:to>
                                        <p:strVal val="visible"/>
                                      </p:to>
                                    </p:set>
                                    <p:anim calcmode="lin" valueType="num">
                                      <p:cBhvr>
                                        <p:cTn id="7" dur="900" fill="hold"/>
                                        <p:tgtEl>
                                          <p:spTgt spid="168">
                                            <p:bg/>
                                          </p:spTgt>
                                        </p:tgtEl>
                                        <p:attrNameLst>
                                          <p:attrName>ppt_w</p:attrName>
                                        </p:attrNameLst>
                                      </p:cBhvr>
                                      <p:tavLst>
                                        <p:tav tm="0">
                                          <p:val>
                                            <p:fltVal val="0"/>
                                          </p:val>
                                        </p:tav>
                                        <p:tav tm="100000">
                                          <p:val>
                                            <p:strVal val="#ppt_w"/>
                                          </p:val>
                                        </p:tav>
                                      </p:tavLst>
                                    </p:anim>
                                    <p:anim calcmode="lin" valueType="num">
                                      <p:cBhvr>
                                        <p:cTn id="8" dur="900" fill="hold"/>
                                        <p:tgtEl>
                                          <p:spTgt spid="168">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68">
                                            <p:txEl>
                                              <p:pRg st="0" end="0"/>
                                            </p:txEl>
                                          </p:spTgt>
                                        </p:tgtEl>
                                        <p:attrNameLst>
                                          <p:attrName>style.visibility</p:attrName>
                                        </p:attrNameLst>
                                      </p:cBhvr>
                                      <p:to>
                                        <p:strVal val="visible"/>
                                      </p:to>
                                    </p:set>
                                    <p:anim calcmode="lin" valueType="num">
                                      <p:cBhvr>
                                        <p:cTn id="11" dur="900" fill="hold"/>
                                        <p:tgtEl>
                                          <p:spTgt spid="168">
                                            <p:txEl>
                                              <p:pRg st="0" end="0"/>
                                            </p:txEl>
                                          </p:spTgt>
                                        </p:tgtEl>
                                        <p:attrNameLst>
                                          <p:attrName>ppt_w</p:attrName>
                                        </p:attrNameLst>
                                      </p:cBhvr>
                                      <p:tavLst>
                                        <p:tav tm="0">
                                          <p:val>
                                            <p:fltVal val="0"/>
                                          </p:val>
                                        </p:tav>
                                        <p:tav tm="100000">
                                          <p:val>
                                            <p:strVal val="#ppt_w"/>
                                          </p:val>
                                        </p:tav>
                                      </p:tavLst>
                                    </p:anim>
                                    <p:anim calcmode="lin" valueType="num">
                                      <p:cBhvr>
                                        <p:cTn id="12" dur="900" fill="hold"/>
                                        <p:tgtEl>
                                          <p:spTgt spid="16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168">
                                            <p:txEl>
                                              <p:pRg st="1" end="1"/>
                                            </p:txEl>
                                          </p:spTgt>
                                        </p:tgtEl>
                                        <p:attrNameLst>
                                          <p:attrName>style.visibility</p:attrName>
                                        </p:attrNameLst>
                                      </p:cBhvr>
                                      <p:to>
                                        <p:strVal val="visible"/>
                                      </p:to>
                                    </p:set>
                                    <p:anim calcmode="lin" valueType="num">
                                      <p:cBhvr>
                                        <p:cTn id="17" dur="900" fill="hold"/>
                                        <p:tgtEl>
                                          <p:spTgt spid="168">
                                            <p:txEl>
                                              <p:pRg st="1" end="1"/>
                                            </p:txEl>
                                          </p:spTgt>
                                        </p:tgtEl>
                                        <p:attrNameLst>
                                          <p:attrName>ppt_w</p:attrName>
                                        </p:attrNameLst>
                                      </p:cBhvr>
                                      <p:tavLst>
                                        <p:tav tm="0">
                                          <p:val>
                                            <p:fltVal val="0"/>
                                          </p:val>
                                        </p:tav>
                                        <p:tav tm="100000">
                                          <p:val>
                                            <p:strVal val="#ppt_w"/>
                                          </p:val>
                                        </p:tav>
                                      </p:tavLst>
                                    </p:anim>
                                    <p:anim calcmode="lin" valueType="num">
                                      <p:cBhvr>
                                        <p:cTn id="18" dur="900" fill="hold"/>
                                        <p:tgtEl>
                                          <p:spTgt spid="16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168">
                                            <p:txEl>
                                              <p:pRg st="2" end="2"/>
                                            </p:txEl>
                                          </p:spTgt>
                                        </p:tgtEl>
                                        <p:attrNameLst>
                                          <p:attrName>style.visibility</p:attrName>
                                        </p:attrNameLst>
                                      </p:cBhvr>
                                      <p:to>
                                        <p:strVal val="visible"/>
                                      </p:to>
                                    </p:set>
                                    <p:anim calcmode="lin" valueType="num">
                                      <p:cBhvr>
                                        <p:cTn id="23" dur="900" fill="hold"/>
                                        <p:tgtEl>
                                          <p:spTgt spid="168">
                                            <p:txEl>
                                              <p:pRg st="2" end="2"/>
                                            </p:txEl>
                                          </p:spTgt>
                                        </p:tgtEl>
                                        <p:attrNameLst>
                                          <p:attrName>ppt_w</p:attrName>
                                        </p:attrNameLst>
                                      </p:cBhvr>
                                      <p:tavLst>
                                        <p:tav tm="0">
                                          <p:val>
                                            <p:fltVal val="0"/>
                                          </p:val>
                                        </p:tav>
                                        <p:tav tm="100000">
                                          <p:val>
                                            <p:strVal val="#ppt_w"/>
                                          </p:val>
                                        </p:tav>
                                      </p:tavLst>
                                    </p:anim>
                                    <p:anim calcmode="lin" valueType="num">
                                      <p:cBhvr>
                                        <p:cTn id="24" dur="900" fill="hold"/>
                                        <p:tgtEl>
                                          <p:spTgt spid="16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p:nvPr/>
        </p:nvSpPr>
        <p:spPr>
          <a:xfrm>
            <a:off x="514151" y="1467061"/>
            <a:ext cx="11742209" cy="129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30000"/>
              </a:lnSpc>
              <a:defRPr>
                <a:solidFill>
                  <a:schemeClr val="accent5">
                    <a:satOff val="-8700"/>
                    <a:lumOff val="-21853"/>
                  </a:schemeClr>
                </a:solidFill>
              </a:defRPr>
            </a:pPr>
            <a:r>
              <a:t>European Studies </a:t>
            </a:r>
          </a:p>
          <a:p>
            <a:pPr algn="l">
              <a:lnSpc>
                <a:spcPct val="130000"/>
              </a:lnSpc>
              <a:defRPr>
                <a:solidFill>
                  <a:schemeClr val="accent5">
                    <a:satOff val="-8700"/>
                    <a:lumOff val="-21853"/>
                  </a:schemeClr>
                </a:solidFill>
              </a:defRPr>
            </a:pPr>
            <a:r>
              <a:t>at Osnabrueck University</a:t>
            </a:r>
          </a:p>
        </p:txBody>
      </p:sp>
      <p:sp>
        <p:nvSpPr>
          <p:cNvPr id="172" name="Shape 172"/>
          <p:cNvSpPr/>
          <p:nvPr/>
        </p:nvSpPr>
        <p:spPr>
          <a:xfrm>
            <a:off x="514151" y="3037416"/>
            <a:ext cx="11742209"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3752" indent="-443752" algn="l">
              <a:lnSpc>
                <a:spcPct val="130000"/>
              </a:lnSpc>
              <a:buClr>
                <a:srgbClr val="C9C3BA"/>
              </a:buClr>
              <a:buSzPct val="125000"/>
              <a:buChar char="•"/>
              <a:defRPr>
                <a:solidFill>
                  <a:schemeClr val="accent5">
                    <a:satOff val="-8700"/>
                    <a:lumOff val="-21853"/>
                  </a:schemeClr>
                </a:solidFill>
              </a:defRPr>
            </a:lvl1pPr>
          </a:lstStyle>
          <a:p>
            <a:r>
              <a:t>Present</a:t>
            </a:r>
          </a:p>
        </p:txBody>
      </p:sp>
      <p:sp>
        <p:nvSpPr>
          <p:cNvPr id="173" name="Shape 173"/>
          <p:cNvSpPr/>
          <p:nvPr/>
        </p:nvSpPr>
        <p:spPr>
          <a:xfrm>
            <a:off x="932391" y="4498120"/>
            <a:ext cx="11742210" cy="3276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599" indent="-228599" algn="l">
              <a:lnSpc>
                <a:spcPct val="90000"/>
              </a:lnSpc>
              <a:spcBef>
                <a:spcPts val="1300"/>
              </a:spcBef>
              <a:buClr>
                <a:schemeClr val="accent5">
                  <a:satOff val="-8700"/>
                  <a:lumOff val="-21853"/>
                </a:schemeClr>
              </a:buClr>
              <a:buSzPct val="100000"/>
              <a:buChar char="•"/>
              <a:defRPr sz="3000">
                <a:solidFill>
                  <a:srgbClr val="5B5854"/>
                </a:solidFill>
              </a:defRPr>
            </a:pPr>
            <a:r>
              <a:t>"Literatur und Kultur in Europa" - literatures and cultures in Europe introduced as M.A. program in 2010</a:t>
            </a:r>
          </a:p>
          <a:p>
            <a:pPr marL="228599" indent="-228599" algn="l">
              <a:lnSpc>
                <a:spcPct val="90000"/>
              </a:lnSpc>
              <a:spcBef>
                <a:spcPts val="1300"/>
              </a:spcBef>
              <a:buClr>
                <a:schemeClr val="accent5">
                  <a:satOff val="-8700"/>
                  <a:lumOff val="-21853"/>
                </a:schemeClr>
              </a:buClr>
              <a:buSzPct val="100000"/>
              <a:buChar char="•"/>
              <a:defRPr sz="3000">
                <a:solidFill>
                  <a:srgbClr val="5B5854"/>
                </a:solidFill>
              </a:defRPr>
            </a:pPr>
            <a:r>
              <a:t>2 years / 4 semesters course of studies, meant to build on a B.A. program in the humanities, including history, media studies, social/political sciences, even legal studies or cultural geography</a:t>
            </a:r>
          </a:p>
          <a:p>
            <a:pPr marL="228599" indent="-228599" algn="l">
              <a:lnSpc>
                <a:spcPct val="90000"/>
              </a:lnSpc>
              <a:spcBef>
                <a:spcPts val="1300"/>
              </a:spcBef>
              <a:buClr>
                <a:schemeClr val="accent5">
                  <a:satOff val="-8700"/>
                  <a:lumOff val="-21853"/>
                </a:schemeClr>
              </a:buClr>
              <a:buSzPct val="100000"/>
              <a:buChar char="•"/>
              <a:defRPr sz="3000">
                <a:solidFill>
                  <a:srgbClr val="5B5854"/>
                </a:solidFill>
              </a:defRPr>
            </a:pPr>
            <a:r>
              <a:t>strong focus on languages (at least two, better three European languages) and (inter-)cultural studies =&gt; culture as identity</a:t>
            </a:r>
          </a:p>
        </p:txBody>
      </p:sp>
      <p:pic>
        <p:nvPicPr>
          <p:cNvPr id="6" name="Innenhof_Pollert.jpg"/>
          <p:cNvPicPr>
            <a:picLocks noChangeAspect="1"/>
          </p:cNvPicPr>
          <p:nvPr/>
        </p:nvPicPr>
        <p:blipFill>
          <a:blip r:embed="rId2">
            <a:alphaModFix amt="12688"/>
            <a:extLst/>
          </a:blip>
          <a:stretch>
            <a:fillRect/>
          </a:stretch>
        </p:blipFill>
        <p:spPr>
          <a:xfrm>
            <a:off x="3164037" y="3111116"/>
            <a:ext cx="9618099" cy="3940088"/>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73">
                                            <p:bg/>
                                          </p:spTgt>
                                        </p:tgtEl>
                                        <p:attrNameLst>
                                          <p:attrName>style.visibility</p:attrName>
                                        </p:attrNameLst>
                                      </p:cBhvr>
                                      <p:to>
                                        <p:strVal val="visible"/>
                                      </p:to>
                                    </p:set>
                                    <p:anim calcmode="lin" valueType="num">
                                      <p:cBhvr>
                                        <p:cTn id="7" dur="900" fill="hold"/>
                                        <p:tgtEl>
                                          <p:spTgt spid="173">
                                            <p:bg/>
                                          </p:spTgt>
                                        </p:tgtEl>
                                        <p:attrNameLst>
                                          <p:attrName>ppt_w</p:attrName>
                                        </p:attrNameLst>
                                      </p:cBhvr>
                                      <p:tavLst>
                                        <p:tav tm="0">
                                          <p:val>
                                            <p:fltVal val="0"/>
                                          </p:val>
                                        </p:tav>
                                        <p:tav tm="100000">
                                          <p:val>
                                            <p:strVal val="#ppt_w"/>
                                          </p:val>
                                        </p:tav>
                                      </p:tavLst>
                                    </p:anim>
                                    <p:anim calcmode="lin" valueType="num">
                                      <p:cBhvr>
                                        <p:cTn id="8" dur="900" fill="hold"/>
                                        <p:tgtEl>
                                          <p:spTgt spid="173">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73">
                                            <p:txEl>
                                              <p:pRg st="0" end="0"/>
                                            </p:txEl>
                                          </p:spTgt>
                                        </p:tgtEl>
                                        <p:attrNameLst>
                                          <p:attrName>style.visibility</p:attrName>
                                        </p:attrNameLst>
                                      </p:cBhvr>
                                      <p:to>
                                        <p:strVal val="visible"/>
                                      </p:to>
                                    </p:set>
                                    <p:anim calcmode="lin" valueType="num">
                                      <p:cBhvr>
                                        <p:cTn id="11" dur="900" fill="hold"/>
                                        <p:tgtEl>
                                          <p:spTgt spid="173">
                                            <p:txEl>
                                              <p:pRg st="0" end="0"/>
                                            </p:txEl>
                                          </p:spTgt>
                                        </p:tgtEl>
                                        <p:attrNameLst>
                                          <p:attrName>ppt_w</p:attrName>
                                        </p:attrNameLst>
                                      </p:cBhvr>
                                      <p:tavLst>
                                        <p:tav tm="0">
                                          <p:val>
                                            <p:fltVal val="0"/>
                                          </p:val>
                                        </p:tav>
                                        <p:tav tm="100000">
                                          <p:val>
                                            <p:strVal val="#ppt_w"/>
                                          </p:val>
                                        </p:tav>
                                      </p:tavLst>
                                    </p:anim>
                                    <p:anim calcmode="lin" valueType="num">
                                      <p:cBhvr>
                                        <p:cTn id="12" dur="900" fill="hold"/>
                                        <p:tgtEl>
                                          <p:spTgt spid="17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173">
                                            <p:txEl>
                                              <p:pRg st="1" end="1"/>
                                            </p:txEl>
                                          </p:spTgt>
                                        </p:tgtEl>
                                        <p:attrNameLst>
                                          <p:attrName>style.visibility</p:attrName>
                                        </p:attrNameLst>
                                      </p:cBhvr>
                                      <p:to>
                                        <p:strVal val="visible"/>
                                      </p:to>
                                    </p:set>
                                    <p:anim calcmode="lin" valueType="num">
                                      <p:cBhvr>
                                        <p:cTn id="17" dur="900" fill="hold"/>
                                        <p:tgtEl>
                                          <p:spTgt spid="173">
                                            <p:txEl>
                                              <p:pRg st="1" end="1"/>
                                            </p:txEl>
                                          </p:spTgt>
                                        </p:tgtEl>
                                        <p:attrNameLst>
                                          <p:attrName>ppt_w</p:attrName>
                                        </p:attrNameLst>
                                      </p:cBhvr>
                                      <p:tavLst>
                                        <p:tav tm="0">
                                          <p:val>
                                            <p:fltVal val="0"/>
                                          </p:val>
                                        </p:tav>
                                        <p:tav tm="100000">
                                          <p:val>
                                            <p:strVal val="#ppt_w"/>
                                          </p:val>
                                        </p:tav>
                                      </p:tavLst>
                                    </p:anim>
                                    <p:anim calcmode="lin" valueType="num">
                                      <p:cBhvr>
                                        <p:cTn id="18" dur="900" fill="hold"/>
                                        <p:tgtEl>
                                          <p:spTgt spid="17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173">
                                            <p:txEl>
                                              <p:pRg st="2" end="2"/>
                                            </p:txEl>
                                          </p:spTgt>
                                        </p:tgtEl>
                                        <p:attrNameLst>
                                          <p:attrName>style.visibility</p:attrName>
                                        </p:attrNameLst>
                                      </p:cBhvr>
                                      <p:to>
                                        <p:strVal val="visible"/>
                                      </p:to>
                                    </p:set>
                                    <p:anim calcmode="lin" valueType="num">
                                      <p:cBhvr>
                                        <p:cTn id="23" dur="900" fill="hold"/>
                                        <p:tgtEl>
                                          <p:spTgt spid="173">
                                            <p:txEl>
                                              <p:pRg st="2" end="2"/>
                                            </p:txEl>
                                          </p:spTgt>
                                        </p:tgtEl>
                                        <p:attrNameLst>
                                          <p:attrName>ppt_w</p:attrName>
                                        </p:attrNameLst>
                                      </p:cBhvr>
                                      <p:tavLst>
                                        <p:tav tm="0">
                                          <p:val>
                                            <p:fltVal val="0"/>
                                          </p:val>
                                        </p:tav>
                                        <p:tav tm="100000">
                                          <p:val>
                                            <p:strVal val="#ppt_w"/>
                                          </p:val>
                                        </p:tav>
                                      </p:tavLst>
                                    </p:anim>
                                    <p:anim calcmode="lin" valueType="num">
                                      <p:cBhvr>
                                        <p:cTn id="24" dur="900" fill="hold"/>
                                        <p:tgtEl>
                                          <p:spTgt spid="17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p:nvPr/>
        </p:nvSpPr>
        <p:spPr>
          <a:xfrm>
            <a:off x="514151" y="1467061"/>
            <a:ext cx="11742209" cy="129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30000"/>
              </a:lnSpc>
              <a:defRPr>
                <a:solidFill>
                  <a:schemeClr val="accent5">
                    <a:satOff val="-8700"/>
                    <a:lumOff val="-21853"/>
                  </a:schemeClr>
                </a:solidFill>
              </a:defRPr>
            </a:pPr>
            <a:r>
              <a:t>European Studies </a:t>
            </a:r>
          </a:p>
          <a:p>
            <a:pPr algn="l">
              <a:lnSpc>
                <a:spcPct val="130000"/>
              </a:lnSpc>
              <a:defRPr>
                <a:solidFill>
                  <a:schemeClr val="accent5">
                    <a:satOff val="-8700"/>
                    <a:lumOff val="-21853"/>
                  </a:schemeClr>
                </a:solidFill>
              </a:defRPr>
            </a:pPr>
            <a:r>
              <a:t>at Osnabrueck University</a:t>
            </a:r>
          </a:p>
        </p:txBody>
      </p:sp>
      <p:sp>
        <p:nvSpPr>
          <p:cNvPr id="177" name="Shape 177"/>
          <p:cNvSpPr/>
          <p:nvPr/>
        </p:nvSpPr>
        <p:spPr>
          <a:xfrm>
            <a:off x="514151" y="3037416"/>
            <a:ext cx="11742209"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3752" indent="-443752" algn="l">
              <a:lnSpc>
                <a:spcPct val="130000"/>
              </a:lnSpc>
              <a:buClr>
                <a:srgbClr val="C9C3BA"/>
              </a:buClr>
              <a:buSzPct val="125000"/>
              <a:buChar char="•"/>
              <a:defRPr>
                <a:solidFill>
                  <a:schemeClr val="accent5">
                    <a:satOff val="-8700"/>
                    <a:lumOff val="-21853"/>
                  </a:schemeClr>
                </a:solidFill>
              </a:defRPr>
            </a:lvl1pPr>
          </a:lstStyle>
          <a:p>
            <a:r>
              <a:t>Present</a:t>
            </a:r>
          </a:p>
        </p:txBody>
      </p:sp>
      <p:pic>
        <p:nvPicPr>
          <p:cNvPr id="178" name="uos_m_literatur-kultur_11-03_final.pdf"/>
          <p:cNvPicPr>
            <a:picLocks noChangeAspect="1"/>
          </p:cNvPicPr>
          <p:nvPr/>
        </p:nvPicPr>
        <p:blipFill>
          <a:blip r:embed="rId2">
            <a:extLst/>
          </a:blip>
          <a:stretch>
            <a:fillRect/>
          </a:stretch>
        </p:blipFill>
        <p:spPr>
          <a:xfrm>
            <a:off x="-1" y="1496876"/>
            <a:ext cx="13004801" cy="69315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956</Words>
  <Application>Microsoft Macintosh PowerPoint</Application>
  <PresentationFormat>Benutzerdefiniert</PresentationFormat>
  <Paragraphs>87</Paragraphs>
  <Slides>16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Gill Sans</vt:lpstr>
      <vt:lpstr>Gill Sans Light</vt:lpstr>
      <vt:lpstr>Helvetica</vt:lpstr>
      <vt:lpstr>Helvetica Neue</vt:lpstr>
      <vt:lpstr>New_Template3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Peter Schneck</cp:lastModifiedBy>
  <cp:revision>2</cp:revision>
  <dcterms:modified xsi:type="dcterms:W3CDTF">2016-03-03T12:59:33Z</dcterms:modified>
</cp:coreProperties>
</file>